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Lustria"/>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iDwFaTHkD3PYHu4pNwEqXBkLBa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E2E4CE-443F-401F-A690-3272F82B83AC}">
  <a:tblStyle styleId="{8AE2E4CE-443F-401F-A690-3272F82B83A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font" Target="fonts/Lustria-regular.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pic>
        <p:nvPicPr>
          <p:cNvPr descr="Slate-V2-HD-vertPhotoInset.png" id="74" name="Google Shape;74;p29"/>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75" name="Google Shape;75;p29"/>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77" name="Google Shape;77;p29"/>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8" name="Google Shape;78;p2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1" name="Shape 81"/>
        <p:cNvGrpSpPr/>
        <p:nvPr/>
      </p:nvGrpSpPr>
      <p:grpSpPr>
        <a:xfrm>
          <a:off x="0" y="0"/>
          <a:ext cx="0" cy="0"/>
          <a:chOff x="0" y="0"/>
          <a:chExt cx="0" cy="0"/>
        </a:xfrm>
      </p:grpSpPr>
      <p:pic>
        <p:nvPicPr>
          <p:cNvPr descr="Slate-V2-HD-panoPhotoInset.png" id="82" name="Google Shape;82;p30"/>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83" name="Google Shape;83;p30"/>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0"/>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85" name="Google Shape;85;p30"/>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6" name="Google Shape;86;p3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9" name="Shape 89"/>
        <p:cNvGrpSpPr/>
        <p:nvPr/>
      </p:nvGrpSpPr>
      <p:grpSpPr>
        <a:xfrm>
          <a:off x="0" y="0"/>
          <a:ext cx="0" cy="0"/>
          <a:chOff x="0" y="0"/>
          <a:chExt cx="0" cy="0"/>
        </a:xfrm>
      </p:grpSpPr>
      <p:sp>
        <p:nvSpPr>
          <p:cNvPr id="90" name="Google Shape;90;p31"/>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1"/>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2" name="Google Shape;92;p31"/>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3" name="Google Shape;93;p3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
        <p:nvSpPr>
          <p:cNvPr id="96" name="Google Shape;96;p31"/>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i="0" lang="en-IE" sz="8000" u="none" cap="none" strike="noStrike">
                <a:solidFill>
                  <a:schemeClr val="lt1"/>
                </a:solidFill>
                <a:latin typeface="Lustria"/>
                <a:ea typeface="Lustria"/>
                <a:cs typeface="Lustria"/>
                <a:sym typeface="Lustria"/>
              </a:rPr>
              <a:t>“</a:t>
            </a:r>
            <a:endParaRPr/>
          </a:p>
        </p:txBody>
      </p:sp>
      <p:sp>
        <p:nvSpPr>
          <p:cNvPr id="97" name="Google Shape;97;p31"/>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i="0" lang="en-IE" sz="8000" u="none" cap="none" strike="noStrik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8" name="Shape 98"/>
        <p:cNvGrpSpPr/>
        <p:nvPr/>
      </p:nvGrpSpPr>
      <p:grpSpPr>
        <a:xfrm>
          <a:off x="0" y="0"/>
          <a:ext cx="0" cy="0"/>
          <a:chOff x="0" y="0"/>
          <a:chExt cx="0" cy="0"/>
        </a:xfrm>
      </p:grpSpPr>
      <p:sp>
        <p:nvSpPr>
          <p:cNvPr id="99" name="Google Shape;99;p32"/>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2"/>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1" name="Google Shape;101;p3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4" name="Shape 104"/>
        <p:cNvGrpSpPr/>
        <p:nvPr/>
      </p:nvGrpSpPr>
      <p:grpSpPr>
        <a:xfrm>
          <a:off x="0" y="0"/>
          <a:ext cx="0" cy="0"/>
          <a:chOff x="0" y="0"/>
          <a:chExt cx="0" cy="0"/>
        </a:xfrm>
      </p:grpSpPr>
      <p:sp>
        <p:nvSpPr>
          <p:cNvPr id="105" name="Google Shape;105;p3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3"/>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33"/>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33"/>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9" name="Google Shape;109;p33"/>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0" name="Google Shape;110;p33"/>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1" name="Google Shape;111;p33"/>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2" name="Google Shape;112;p3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pic>
        <p:nvPicPr>
          <p:cNvPr descr="Slate-V2-HD-3colPhotoInset.png" id="116" name="Google Shape;116;p34"/>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7" name="Google Shape;117;p34"/>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8" name="Google Shape;118;p34"/>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9" name="Google Shape;119;p34"/>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4"/>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1" name="Google Shape;121;p34"/>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22" name="Google Shape;122;p34"/>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3" name="Google Shape;123;p34"/>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4" name="Google Shape;124;p34"/>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5" name="Google Shape;125;p34"/>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34"/>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34"/>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8" name="Google Shape;128;p34"/>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9" name="Google Shape;129;p3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2" name="Shape 132"/>
        <p:cNvGrpSpPr/>
        <p:nvPr/>
      </p:nvGrpSpPr>
      <p:grpSpPr>
        <a:xfrm>
          <a:off x="0" y="0"/>
          <a:ext cx="0" cy="0"/>
          <a:chOff x="0" y="0"/>
          <a:chExt cx="0" cy="0"/>
        </a:xfrm>
      </p:grpSpPr>
      <p:sp>
        <p:nvSpPr>
          <p:cNvPr id="133" name="Google Shape;133;p3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5"/>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5" name="Google Shape;135;p3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6"/>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6"/>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1" name="Google Shape;141;p3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3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0" name="Shape 150"/>
        <p:cNvGrpSpPr/>
        <p:nvPr/>
      </p:nvGrpSpPr>
      <p:grpSpPr>
        <a:xfrm>
          <a:off x="0" y="0"/>
          <a:ext cx="0" cy="0"/>
          <a:chOff x="0" y="0"/>
          <a:chExt cx="0" cy="0"/>
        </a:xfrm>
      </p:grpSpPr>
      <p:sp>
        <p:nvSpPr>
          <p:cNvPr id="151" name="Google Shape;151;p20"/>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0"/>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53" name="Google Shape;153;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6" name="Shape 156"/>
        <p:cNvGrpSpPr/>
        <p:nvPr/>
      </p:nvGrpSpPr>
      <p:grpSpPr>
        <a:xfrm>
          <a:off x="0" y="0"/>
          <a:ext cx="0" cy="0"/>
          <a:chOff x="0" y="0"/>
          <a:chExt cx="0" cy="0"/>
        </a:xfrm>
      </p:grpSpPr>
      <p:sp>
        <p:nvSpPr>
          <p:cNvPr id="157" name="Google Shape;157;p2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3"/>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59" name="Google Shape;159;p23"/>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60" name="Google Shape;160;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1" name="Shape 21"/>
        <p:cNvGrpSpPr/>
        <p:nvPr/>
      </p:nvGrpSpPr>
      <p:grpSpPr>
        <a:xfrm>
          <a:off x="0" y="0"/>
          <a:ext cx="0" cy="0"/>
          <a:chOff x="0" y="0"/>
          <a:chExt cx="0" cy="0"/>
        </a:xfrm>
      </p:grpSpPr>
      <p:sp>
        <p:nvSpPr>
          <p:cNvPr id="22" name="Google Shape;22;p21"/>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24" name="Google Shape;24;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0" name="Google Shape;30;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22"/>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25"/>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5"/>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47" name="Google Shape;47;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pic>
        <p:nvPicPr>
          <p:cNvPr descr="Slate-V2-HD-compPhotoInset.png" id="51" name="Google Shape;51;p26"/>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52" name="Google Shape;52;p26"/>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53" name="Google Shape;53;p2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5" name="Google Shape;55;p26"/>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6" name="Google Shape;56;p26"/>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7" name="Google Shape;57;p26"/>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8" name="Google Shape;58;p2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2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28"/>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8"/>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9" name="Google Shape;69;p28"/>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0" name="Google Shape;70;p2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6"/>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12" name="Google Shape;12;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3" name="Google Shape;13;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4" name="Google Shape;14;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dk2"/>
              </a:buClr>
              <a:buSzPts val="4000"/>
              <a:buFont typeface="Lustria"/>
              <a:buNone/>
              <a:defRPr b="0" i="0" sz="4000" u="none" cap="none" strike="noStrike">
                <a:solidFill>
                  <a:schemeClr val="dk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6" name="Google Shape;146;p18"/>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dk2"/>
              </a:buClr>
              <a:buSzPts val="1400"/>
              <a:buFont typeface="Noto Sans Symbols"/>
              <a:buChar char="◈"/>
              <a:defRPr b="0" i="0" sz="2000" u="none" cap="none" strike="noStrike">
                <a:solidFill>
                  <a:schemeClr val="dk2"/>
                </a:solidFill>
                <a:latin typeface="Lustria"/>
                <a:ea typeface="Lustria"/>
                <a:cs typeface="Lustria"/>
                <a:sym typeface="Lustria"/>
              </a:defRPr>
            </a:lvl1pPr>
            <a:lvl2pPr indent="-308610" lvl="1" marL="914400" marR="0" rtl="0" algn="l">
              <a:spcBef>
                <a:spcPts val="600"/>
              </a:spcBef>
              <a:spcAft>
                <a:spcPts val="0"/>
              </a:spcAft>
              <a:buClr>
                <a:schemeClr val="dk2"/>
              </a:buClr>
              <a:buSzPts val="1260"/>
              <a:buFont typeface="Noto Sans Symbols"/>
              <a:buChar char="🞚"/>
              <a:defRPr b="0" i="0" sz="1800" u="none" cap="none" strike="noStrike">
                <a:solidFill>
                  <a:schemeClr val="dk2"/>
                </a:solidFill>
                <a:latin typeface="Lustria"/>
                <a:ea typeface="Lustria"/>
                <a:cs typeface="Lustria"/>
                <a:sym typeface="Lustria"/>
              </a:defRPr>
            </a:lvl2pPr>
            <a:lvl3pPr indent="-299719" lvl="2" marL="1371600" marR="0" rtl="0" algn="l">
              <a:spcBef>
                <a:spcPts val="600"/>
              </a:spcBef>
              <a:spcAft>
                <a:spcPts val="0"/>
              </a:spcAft>
              <a:buClr>
                <a:schemeClr val="dk2"/>
              </a:buClr>
              <a:buSzPts val="1120"/>
              <a:buFont typeface="Noto Sans Symbols"/>
              <a:buChar char="◈"/>
              <a:defRPr b="0" i="0" sz="1600" u="none" cap="none" strike="noStrike">
                <a:solidFill>
                  <a:schemeClr val="dk2"/>
                </a:solidFill>
                <a:latin typeface="Lustria"/>
                <a:ea typeface="Lustria"/>
                <a:cs typeface="Lustria"/>
                <a:sym typeface="Lustria"/>
              </a:defRPr>
            </a:lvl3pPr>
            <a:lvl4pPr indent="-290830" lvl="3" marL="18288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4pPr>
            <a:lvl5pPr indent="-290829" lvl="4" marL="22860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5pPr>
            <a:lvl6pPr indent="-290829" lvl="5" marL="27432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6pPr>
            <a:lvl7pPr indent="-290829" lvl="6" marL="32004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7pPr>
            <a:lvl8pPr indent="-290829" lvl="7" marL="36576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8pPr>
            <a:lvl9pPr indent="-290829" lvl="8" marL="4114800" marR="0" rtl="0" algn="l">
              <a:spcBef>
                <a:spcPts val="600"/>
              </a:spcBef>
              <a:spcAft>
                <a:spcPts val="60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9pPr>
          </a:lstStyle>
          <a:p/>
        </p:txBody>
      </p:sp>
      <p:sp>
        <p:nvSpPr>
          <p:cNvPr id="147" name="Google Shape;147;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48" name="Google Shape;148;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49" name="Google Shape;149;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Lustria"/>
                <a:ea typeface="Lustria"/>
                <a:cs typeface="Lustria"/>
                <a:sym typeface="Lustria"/>
              </a:defRPr>
            </a:lvl1pPr>
            <a:lvl2pPr indent="0" lvl="1" marL="0" marR="0" rtl="0" algn="r">
              <a:spcBef>
                <a:spcPts val="0"/>
              </a:spcBef>
              <a:buNone/>
              <a:defRPr b="0" i="0" sz="1000" u="none" cap="none" strike="noStrike">
                <a:solidFill>
                  <a:schemeClr val="dk1"/>
                </a:solidFill>
                <a:latin typeface="Lustria"/>
                <a:ea typeface="Lustria"/>
                <a:cs typeface="Lustria"/>
                <a:sym typeface="Lustria"/>
              </a:defRPr>
            </a:lvl2pPr>
            <a:lvl3pPr indent="0" lvl="2" marL="0" marR="0" rtl="0" algn="r">
              <a:spcBef>
                <a:spcPts val="0"/>
              </a:spcBef>
              <a:buNone/>
              <a:defRPr b="0" i="0" sz="1000" u="none" cap="none" strike="noStrike">
                <a:solidFill>
                  <a:schemeClr val="dk1"/>
                </a:solidFill>
                <a:latin typeface="Lustria"/>
                <a:ea typeface="Lustria"/>
                <a:cs typeface="Lustria"/>
                <a:sym typeface="Lustria"/>
              </a:defRPr>
            </a:lvl3pPr>
            <a:lvl4pPr indent="0" lvl="3" marL="0" marR="0" rtl="0" algn="r">
              <a:spcBef>
                <a:spcPts val="0"/>
              </a:spcBef>
              <a:buNone/>
              <a:defRPr b="0" i="0" sz="1000" u="none" cap="none" strike="noStrike">
                <a:solidFill>
                  <a:schemeClr val="dk1"/>
                </a:solidFill>
                <a:latin typeface="Lustria"/>
                <a:ea typeface="Lustria"/>
                <a:cs typeface="Lustria"/>
                <a:sym typeface="Lustria"/>
              </a:defRPr>
            </a:lvl4pPr>
            <a:lvl5pPr indent="0" lvl="4" marL="0" marR="0" rtl="0" algn="r">
              <a:spcBef>
                <a:spcPts val="0"/>
              </a:spcBef>
              <a:buNone/>
              <a:defRPr b="0" i="0" sz="1000" u="none" cap="none" strike="noStrike">
                <a:solidFill>
                  <a:schemeClr val="dk1"/>
                </a:solidFill>
                <a:latin typeface="Lustria"/>
                <a:ea typeface="Lustria"/>
                <a:cs typeface="Lustria"/>
                <a:sym typeface="Lustria"/>
              </a:defRPr>
            </a:lvl5pPr>
            <a:lvl6pPr indent="0" lvl="5" marL="0" marR="0" rtl="0" algn="r">
              <a:spcBef>
                <a:spcPts val="0"/>
              </a:spcBef>
              <a:buNone/>
              <a:defRPr b="0" i="0" sz="1000" u="none" cap="none" strike="noStrike">
                <a:solidFill>
                  <a:schemeClr val="dk1"/>
                </a:solidFill>
                <a:latin typeface="Lustria"/>
                <a:ea typeface="Lustria"/>
                <a:cs typeface="Lustria"/>
                <a:sym typeface="Lustria"/>
              </a:defRPr>
            </a:lvl6pPr>
            <a:lvl7pPr indent="0" lvl="6" marL="0" marR="0" rtl="0" algn="r">
              <a:spcBef>
                <a:spcPts val="0"/>
              </a:spcBef>
              <a:buNone/>
              <a:defRPr b="0" i="0" sz="1000" u="none" cap="none" strike="noStrike">
                <a:solidFill>
                  <a:schemeClr val="dk1"/>
                </a:solidFill>
                <a:latin typeface="Lustria"/>
                <a:ea typeface="Lustria"/>
                <a:cs typeface="Lustria"/>
                <a:sym typeface="Lustria"/>
              </a:defRPr>
            </a:lvl7pPr>
            <a:lvl8pPr indent="0" lvl="7" marL="0" marR="0" rtl="0" algn="r">
              <a:spcBef>
                <a:spcPts val="0"/>
              </a:spcBef>
              <a:buNone/>
              <a:defRPr b="0" i="0" sz="1000" u="none" cap="none" strike="noStrike">
                <a:solidFill>
                  <a:schemeClr val="dk1"/>
                </a:solidFill>
                <a:latin typeface="Lustria"/>
                <a:ea typeface="Lustria"/>
                <a:cs typeface="Lustria"/>
                <a:sym typeface="Lustria"/>
              </a:defRPr>
            </a:lvl8pPr>
            <a:lvl9pPr indent="0" lvl="8" marL="0" marR="0" rtl="0" algn="r">
              <a:spcBef>
                <a:spcPts val="0"/>
              </a:spcBef>
              <a:buNone/>
              <a:defRPr b="0" i="0" sz="100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pic>
        <p:nvPicPr>
          <p:cNvPr descr="A colorful light bulb with business icons" id="167" name="Google Shape;167;p1"/>
          <p:cNvPicPr preferRelativeResize="0"/>
          <p:nvPr/>
        </p:nvPicPr>
        <p:blipFill rotWithShape="1">
          <a:blip r:embed="rId4">
            <a:alphaModFix amt="35000"/>
          </a:blip>
          <a:srcRect b="6884" l="0" r="0" t="12757"/>
          <a:stretch/>
        </p:blipFill>
        <p:spPr>
          <a:xfrm>
            <a:off x="20" y="10"/>
            <a:ext cx="12191980" cy="6857990"/>
          </a:xfrm>
          <a:prstGeom prst="rect">
            <a:avLst/>
          </a:prstGeom>
          <a:noFill/>
          <a:ln>
            <a:noFill/>
          </a:ln>
        </p:spPr>
      </p:pic>
      <p:sp>
        <p:nvSpPr>
          <p:cNvPr id="168" name="Google Shape;168;p1"/>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5400"/>
              <a:buFont typeface="Lustria"/>
              <a:buNone/>
            </a:pPr>
            <a:r>
              <a:rPr lang="en-IE"/>
              <a:t>TY Coding</a:t>
            </a:r>
            <a:endParaRPr/>
          </a:p>
        </p:txBody>
      </p:sp>
      <p:sp>
        <p:nvSpPr>
          <p:cNvPr id="169" name="Google Shape;169;p1"/>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IE"/>
              <a:t>Lesson 06 - Conditional Statements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0"/>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3200"/>
              <a:buFont typeface="Lustria"/>
              <a:buNone/>
            </a:pPr>
            <a:r>
              <a:rPr lang="en-IE"/>
              <a:t>If else (ELIF)</a:t>
            </a:r>
            <a:endParaRPr/>
          </a:p>
        </p:txBody>
      </p:sp>
      <p:sp>
        <p:nvSpPr>
          <p:cNvPr id="236" name="Google Shape;236;p10"/>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SzPts val="112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0" name="Shape 240"/>
        <p:cNvGrpSpPr/>
        <p:nvPr/>
      </p:nvGrpSpPr>
      <p:grpSpPr>
        <a:xfrm>
          <a:off x="0" y="0"/>
          <a:ext cx="0" cy="0"/>
          <a:chOff x="0" y="0"/>
          <a:chExt cx="0" cy="0"/>
        </a:xfrm>
      </p:grpSpPr>
      <p:pic>
        <p:nvPicPr>
          <p:cNvPr descr="Data concept" id="241" name="Google Shape;241;p11"/>
          <p:cNvPicPr preferRelativeResize="0"/>
          <p:nvPr/>
        </p:nvPicPr>
        <p:blipFill rotWithShape="1">
          <a:blip r:embed="rId3">
            <a:alphaModFix amt="25000"/>
          </a:blip>
          <a:srcRect b="4366" l="0" r="0" t="20634"/>
          <a:stretch/>
        </p:blipFill>
        <p:spPr>
          <a:xfrm>
            <a:off x="20" y="10"/>
            <a:ext cx="12191980" cy="6857990"/>
          </a:xfrm>
          <a:prstGeom prst="rect">
            <a:avLst/>
          </a:prstGeom>
          <a:noFill/>
          <a:ln>
            <a:noFill/>
          </a:ln>
        </p:spPr>
      </p:pic>
      <p:sp>
        <p:nvSpPr>
          <p:cNvPr id="242" name="Google Shape;242;p1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The ELIF statement</a:t>
            </a:r>
            <a:endParaRPr/>
          </a:p>
        </p:txBody>
      </p:sp>
      <p:sp>
        <p:nvSpPr>
          <p:cNvPr id="243" name="Google Shape;243;p1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342900" lvl="0" marL="342900" rtl="0" algn="l">
              <a:spcBef>
                <a:spcPts val="0"/>
              </a:spcBef>
              <a:spcAft>
                <a:spcPts val="0"/>
              </a:spcAft>
              <a:buSzPts val="2000"/>
              <a:buChar char="◈"/>
            </a:pPr>
            <a:r>
              <a:rPr lang="en-IE"/>
              <a:t>The if else elif statement is similar to the if else statement, but it adds in more conditions.</a:t>
            </a:r>
            <a:endParaRPr/>
          </a:p>
          <a:p>
            <a:pPr indent="-342900" lvl="0" marL="342900" rtl="0" algn="l">
              <a:spcBef>
                <a:spcPts val="1000"/>
              </a:spcBef>
              <a:spcAft>
                <a:spcPts val="0"/>
              </a:spcAft>
              <a:buSzPts val="2000"/>
              <a:buChar char="◈"/>
            </a:pPr>
            <a:r>
              <a:rPr lang="en-IE"/>
              <a:t>If the if statement evaluates to true, the if code block will be executed.</a:t>
            </a:r>
            <a:endParaRPr/>
          </a:p>
          <a:p>
            <a:pPr indent="-342900" lvl="0" marL="342900" rtl="0" algn="l">
              <a:spcBef>
                <a:spcPts val="1000"/>
              </a:spcBef>
              <a:spcAft>
                <a:spcPts val="0"/>
              </a:spcAft>
              <a:buSzPts val="2000"/>
              <a:buChar char="◈"/>
            </a:pPr>
            <a:r>
              <a:rPr lang="en-IE"/>
              <a:t>If one of the elif statements evaluates to true, the code block inside that elif will be executed.</a:t>
            </a:r>
            <a:endParaRPr/>
          </a:p>
          <a:p>
            <a:pPr indent="-342900" lvl="0" marL="342900" rtl="0" algn="l">
              <a:spcBef>
                <a:spcPts val="1000"/>
              </a:spcBef>
              <a:spcAft>
                <a:spcPts val="0"/>
              </a:spcAft>
              <a:buSzPts val="2000"/>
              <a:buChar char="◈"/>
            </a:pPr>
            <a:r>
              <a:rPr lang="en-IE"/>
              <a:t>If the if statement and all of the elif statements evaluate to false, the else code block will be executed.</a:t>
            </a:r>
            <a:endParaRPr/>
          </a:p>
          <a:p>
            <a:pPr indent="-217100" lvl="0" marL="342900" rtl="0" algn="l">
              <a:spcBef>
                <a:spcPts val="400"/>
              </a:spcBef>
              <a:spcAft>
                <a:spcPts val="0"/>
              </a:spcAft>
              <a:buSzPts val="1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2"/>
          <p:cNvSpPr txBox="1"/>
          <p:nvPr/>
        </p:nvSpPr>
        <p:spPr>
          <a:xfrm>
            <a:off x="363269" y="721279"/>
            <a:ext cx="7567751" cy="39702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800"/>
              <a:buFont typeface="Twentieth Century"/>
              <a:buNone/>
            </a:pPr>
            <a:r>
              <a:rPr b="0" i="0" lang="en-IE" sz="2800" u="none" cap="none" strike="noStrike">
                <a:solidFill>
                  <a:schemeClr val="lt1"/>
                </a:solidFill>
                <a:latin typeface="Twentieth Century"/>
                <a:ea typeface="Twentieth Century"/>
                <a:cs typeface="Twentieth Century"/>
                <a:sym typeface="Twentieth Century"/>
              </a:rPr>
              <a:t>age = int(input(“Please enter your age"))</a:t>
            </a:r>
            <a:endParaRPr b="0" i="0" sz="2400" u="none" cap="none" strike="noStrike">
              <a:solidFill>
                <a:schemeClr val="lt1"/>
              </a:solidFill>
              <a:latin typeface="Lustria"/>
              <a:ea typeface="Lustria"/>
              <a:cs typeface="Lustria"/>
              <a:sym typeface="Lustria"/>
            </a:endParaRPr>
          </a:p>
          <a:p>
            <a:pPr indent="0" lvl="0" marL="0" marR="0" rtl="0" algn="l">
              <a:spcBef>
                <a:spcPts val="0"/>
              </a:spcBef>
              <a:spcAft>
                <a:spcPts val="0"/>
              </a:spcAft>
              <a:buClr>
                <a:schemeClr val="lt1"/>
              </a:buClr>
              <a:buSzPts val="2800"/>
              <a:buFont typeface="Lustria"/>
              <a:buNone/>
            </a:pPr>
            <a:r>
              <a:t/>
            </a:r>
            <a:endParaRPr b="0" i="0" sz="28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800"/>
              <a:buFont typeface="Twentieth Century"/>
              <a:buNone/>
            </a:pPr>
            <a:r>
              <a:rPr b="0" i="0" lang="en-IE" sz="2800" u="none" cap="none" strike="noStrike">
                <a:solidFill>
                  <a:schemeClr val="lt1"/>
                </a:solidFill>
                <a:latin typeface="Twentieth Century"/>
                <a:ea typeface="Twentieth Century"/>
                <a:cs typeface="Twentieth Century"/>
                <a:sym typeface="Twentieth Century"/>
              </a:rPr>
              <a:t>if age &gt; 17:</a:t>
            </a:r>
            <a:endParaRPr b="0" i="0" sz="2400" u="none" cap="none" strike="noStrike">
              <a:solidFill>
                <a:schemeClr val="lt1"/>
              </a:solidFill>
              <a:latin typeface="Lustria"/>
              <a:ea typeface="Lustria"/>
              <a:cs typeface="Lustria"/>
              <a:sym typeface="Lustria"/>
            </a:endParaRPr>
          </a:p>
          <a:p>
            <a:pPr indent="0" lvl="0" marL="0" marR="0" rtl="0" algn="l">
              <a:spcBef>
                <a:spcPts val="0"/>
              </a:spcBef>
              <a:spcAft>
                <a:spcPts val="0"/>
              </a:spcAft>
              <a:buClr>
                <a:schemeClr val="lt1"/>
              </a:buClr>
              <a:buSzPts val="2800"/>
              <a:buFont typeface="Twentieth Century"/>
              <a:buNone/>
            </a:pPr>
            <a:r>
              <a:rPr b="0" i="0" lang="en-IE" sz="2800" u="none" cap="none" strike="noStrike">
                <a:solidFill>
                  <a:schemeClr val="lt1"/>
                </a:solidFill>
                <a:latin typeface="Twentieth Century"/>
                <a:ea typeface="Twentieth Century"/>
                <a:cs typeface="Twentieth Century"/>
                <a:sym typeface="Twentieth Century"/>
              </a:rPr>
              <a:t>        print(“You are eligible to apply for a drivers licence.“)</a:t>
            </a:r>
            <a:endParaRPr b="0" i="0" sz="2400" u="none" cap="none" strike="noStrike">
              <a:solidFill>
                <a:schemeClr val="lt1"/>
              </a:solidFill>
              <a:latin typeface="Lustria"/>
              <a:ea typeface="Lustria"/>
              <a:cs typeface="Lustria"/>
              <a:sym typeface="Lustria"/>
            </a:endParaRPr>
          </a:p>
          <a:p>
            <a:pPr indent="0" lvl="0" marL="0" marR="0" rtl="0" algn="l">
              <a:spcBef>
                <a:spcPts val="0"/>
              </a:spcBef>
              <a:spcAft>
                <a:spcPts val="0"/>
              </a:spcAft>
              <a:buClr>
                <a:schemeClr val="lt1"/>
              </a:buClr>
              <a:buSzPts val="2800"/>
              <a:buFont typeface="Twentieth Century"/>
              <a:buNone/>
            </a:pPr>
            <a:r>
              <a:rPr b="0" i="0" lang="en-IE" sz="2800" u="none" cap="none" strike="noStrike">
                <a:solidFill>
                  <a:schemeClr val="lt1"/>
                </a:solidFill>
                <a:latin typeface="Twentieth Century"/>
                <a:ea typeface="Twentieth Century"/>
                <a:cs typeface="Twentieth Century"/>
                <a:sym typeface="Twentieth Century"/>
              </a:rPr>
              <a:t>elif age == 17:</a:t>
            </a:r>
            <a:endParaRPr b="0" i="0" sz="2400" u="none" cap="none" strike="noStrike">
              <a:solidFill>
                <a:schemeClr val="lt1"/>
              </a:solidFill>
              <a:latin typeface="Lustria"/>
              <a:ea typeface="Lustria"/>
              <a:cs typeface="Lustria"/>
              <a:sym typeface="Lustria"/>
            </a:endParaRPr>
          </a:p>
          <a:p>
            <a:pPr indent="0" lvl="0" marL="0" marR="0" rtl="0" algn="l">
              <a:spcBef>
                <a:spcPts val="0"/>
              </a:spcBef>
              <a:spcAft>
                <a:spcPts val="0"/>
              </a:spcAft>
              <a:buClr>
                <a:schemeClr val="lt1"/>
              </a:buClr>
              <a:buSzPts val="2800"/>
              <a:buFont typeface="Twentieth Century"/>
              <a:buNone/>
            </a:pPr>
            <a:r>
              <a:rPr b="0" i="0" lang="en-IE" sz="2800" u="none" cap="none" strike="noStrike">
                <a:solidFill>
                  <a:schemeClr val="lt1"/>
                </a:solidFill>
                <a:latin typeface="Twentieth Century"/>
                <a:ea typeface="Twentieth Century"/>
                <a:cs typeface="Twentieth Century"/>
                <a:sym typeface="Twentieth Century"/>
              </a:rPr>
              <a:t>        print(“You are exactly the right age.”)</a:t>
            </a:r>
            <a:br>
              <a:rPr b="0" i="0" lang="en-IE" sz="2800" u="none" cap="none" strike="noStrike">
                <a:solidFill>
                  <a:schemeClr val="lt1"/>
                </a:solidFill>
                <a:latin typeface="Twentieth Century"/>
                <a:ea typeface="Twentieth Century"/>
                <a:cs typeface="Twentieth Century"/>
                <a:sym typeface="Twentieth Century"/>
              </a:rPr>
            </a:br>
            <a:r>
              <a:rPr b="0" i="0" lang="en-IE" sz="2800" u="none" cap="none" strike="noStrike">
                <a:solidFill>
                  <a:schemeClr val="lt1"/>
                </a:solidFill>
                <a:latin typeface="Twentieth Century"/>
                <a:ea typeface="Twentieth Century"/>
                <a:cs typeface="Twentieth Century"/>
                <a:sym typeface="Twentieth Century"/>
              </a:rPr>
              <a:t>else:</a:t>
            </a:r>
            <a:endParaRPr b="0" i="0" sz="2400" u="none" cap="none" strike="noStrike">
              <a:solidFill>
                <a:schemeClr val="lt1"/>
              </a:solidFill>
              <a:latin typeface="Lustria"/>
              <a:ea typeface="Lustria"/>
              <a:cs typeface="Lustria"/>
              <a:sym typeface="Lustria"/>
            </a:endParaRPr>
          </a:p>
          <a:p>
            <a:pPr indent="0" lvl="0" marL="0" marR="0" rtl="0" algn="l">
              <a:spcBef>
                <a:spcPts val="0"/>
              </a:spcBef>
              <a:spcAft>
                <a:spcPts val="0"/>
              </a:spcAft>
              <a:buClr>
                <a:schemeClr val="lt1"/>
              </a:buClr>
              <a:buSzPts val="2800"/>
              <a:buFont typeface="Twentieth Century"/>
              <a:buNone/>
            </a:pPr>
            <a:r>
              <a:rPr b="0" i="0" lang="en-IE" sz="2800" u="none" cap="none" strike="noStrike">
                <a:solidFill>
                  <a:schemeClr val="lt1"/>
                </a:solidFill>
                <a:latin typeface="Twentieth Century"/>
                <a:ea typeface="Twentieth Century"/>
                <a:cs typeface="Twentieth Century"/>
                <a:sym typeface="Twentieth Century"/>
              </a:rPr>
              <a:t>        print("Sorry, you cannot drive yet.")</a:t>
            </a:r>
            <a:endParaRPr b="0" i="0" sz="2400" u="none" cap="none" strike="noStrike">
              <a:solidFill>
                <a:schemeClr val="lt1"/>
              </a:solidFill>
              <a:latin typeface="Twentieth Century"/>
              <a:ea typeface="Twentieth Century"/>
              <a:cs typeface="Twentieth Century"/>
              <a:sym typeface="Twentieth Century"/>
            </a:endParaRPr>
          </a:p>
        </p:txBody>
      </p:sp>
      <p:sp>
        <p:nvSpPr>
          <p:cNvPr id="249" name="Google Shape;249;p12"/>
          <p:cNvSpPr txBox="1"/>
          <p:nvPr/>
        </p:nvSpPr>
        <p:spPr>
          <a:xfrm>
            <a:off x="8358833" y="721279"/>
            <a:ext cx="3469898" cy="4093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User input variable</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Lustria"/>
              <a:buNone/>
            </a:pPr>
            <a:r>
              <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Lustria"/>
              <a:buNone/>
            </a:pPr>
            <a:r>
              <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IF statement</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Lustria"/>
              <a:buNone/>
            </a:pPr>
            <a:r>
              <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First indented code block</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Lustria"/>
              <a:buNone/>
            </a:pPr>
            <a:r>
              <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ELIF statement</a:t>
            </a:r>
            <a:endParaRPr/>
          </a:p>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Second indented code block</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Lustria"/>
              <a:buNone/>
            </a:pPr>
            <a:r>
              <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ELSE statement</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Lustria"/>
              <a:buNone/>
            </a:pPr>
            <a:r>
              <a:t/>
            </a:r>
            <a:endParaRPr b="0" i="0" sz="2000" u="none" cap="none" strike="noStrike">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Clr>
                <a:schemeClr val="lt1"/>
              </a:buClr>
              <a:buSzPts val="2000"/>
              <a:buFont typeface="Twentieth Century"/>
              <a:buNone/>
            </a:pPr>
            <a:r>
              <a:rPr b="0" i="0" lang="en-IE" sz="2000" u="none" cap="none" strike="noStrike">
                <a:solidFill>
                  <a:schemeClr val="lt1"/>
                </a:solidFill>
                <a:latin typeface="Twentieth Century"/>
                <a:ea typeface="Twentieth Century"/>
                <a:cs typeface="Twentieth Century"/>
                <a:sym typeface="Twentieth Century"/>
              </a:rPr>
              <a:t>Third indented code block</a:t>
            </a:r>
            <a:endParaRPr b="0" i="0" sz="2000" u="none" cap="none" strike="noStrike">
              <a:solidFill>
                <a:schemeClr val="lt1"/>
              </a:solidFill>
              <a:latin typeface="Twentieth Century"/>
              <a:ea typeface="Twentieth Century"/>
              <a:cs typeface="Twentieth Century"/>
              <a:sym typeface="Twentieth Century"/>
            </a:endParaRPr>
          </a:p>
        </p:txBody>
      </p:sp>
      <p:sp>
        <p:nvSpPr>
          <p:cNvPr id="250" name="Google Shape;250;p12"/>
          <p:cNvSpPr/>
          <p:nvPr/>
        </p:nvSpPr>
        <p:spPr>
          <a:xfrm rot="10800000">
            <a:off x="6595347" y="746449"/>
            <a:ext cx="1586204" cy="541175"/>
          </a:xfrm>
          <a:prstGeom prst="stripedRightArrow">
            <a:avLst>
              <a:gd fmla="val 39655" name="adj1"/>
              <a:gd fmla="val 50000" name="adj2"/>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51" name="Google Shape;251;p12"/>
          <p:cNvSpPr/>
          <p:nvPr/>
        </p:nvSpPr>
        <p:spPr>
          <a:xfrm rot="10800000">
            <a:off x="2948473" y="1496007"/>
            <a:ext cx="5321719" cy="541175"/>
          </a:xfrm>
          <a:prstGeom prst="stripedRightArrow">
            <a:avLst>
              <a:gd fmla="val 39655" name="adj1"/>
              <a:gd fmla="val 50000" name="adj2"/>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52" name="Google Shape;252;p12"/>
          <p:cNvSpPr/>
          <p:nvPr/>
        </p:nvSpPr>
        <p:spPr>
          <a:xfrm rot="10800000">
            <a:off x="7417836" y="3220429"/>
            <a:ext cx="857021" cy="541175"/>
          </a:xfrm>
          <a:prstGeom prst="stripedRightArrow">
            <a:avLst>
              <a:gd fmla="val 39655" name="adj1"/>
              <a:gd fmla="val 50000" name="adj2"/>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53" name="Google Shape;253;p12"/>
          <p:cNvSpPr/>
          <p:nvPr/>
        </p:nvSpPr>
        <p:spPr>
          <a:xfrm rot="10800000">
            <a:off x="2823207" y="2834475"/>
            <a:ext cx="5321719" cy="541175"/>
          </a:xfrm>
          <a:prstGeom prst="stripedRightArrow">
            <a:avLst>
              <a:gd fmla="val 39655" name="adj1"/>
              <a:gd fmla="val 50000" name="adj2"/>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54" name="Google Shape;254;p12"/>
          <p:cNvSpPr/>
          <p:nvPr/>
        </p:nvSpPr>
        <p:spPr>
          <a:xfrm rot="10800000">
            <a:off x="2992793" y="3756607"/>
            <a:ext cx="5321719" cy="541175"/>
          </a:xfrm>
          <a:prstGeom prst="stripedRightArrow">
            <a:avLst>
              <a:gd fmla="val 39655" name="adj1"/>
              <a:gd fmla="val 50000" name="adj2"/>
            </a:avLst>
          </a:prstGeom>
          <a:solidFill>
            <a:schemeClr val="accent1"/>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t/>
            </a:r>
            <a:endParaRPr/>
          </a:p>
        </p:txBody>
      </p:sp>
      <p:sp>
        <p:nvSpPr>
          <p:cNvPr id="260" name="Google Shape;260;p1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92500" lnSpcReduction="10000"/>
          </a:bodyPr>
          <a:lstStyle/>
          <a:p>
            <a:pPr indent="-342900" lvl="0" marL="342900" rtl="0" algn="l">
              <a:lnSpc>
                <a:spcPct val="110000"/>
              </a:lnSpc>
              <a:spcBef>
                <a:spcPts val="0"/>
              </a:spcBef>
              <a:spcAft>
                <a:spcPts val="0"/>
              </a:spcAft>
              <a:buSzPct val="64864"/>
              <a:buChar char="◈"/>
            </a:pPr>
            <a:r>
              <a:rPr lang="en-IE" sz="2000"/>
              <a:t>By indenting a line, it becomes a block. A block is one is one or more consecutive </a:t>
            </a:r>
            <a:r>
              <a:rPr lang="en-IE"/>
              <a:t>l</a:t>
            </a:r>
            <a:r>
              <a:rPr lang="en-IE" sz="2000"/>
              <a:t>ines indented by the same amount.</a:t>
            </a:r>
            <a:endParaRPr/>
          </a:p>
          <a:p>
            <a:pPr indent="-342900" lvl="0" marL="342900" rtl="0" algn="l">
              <a:lnSpc>
                <a:spcPct val="110000"/>
              </a:lnSpc>
              <a:spcBef>
                <a:spcPts val="1000"/>
              </a:spcBef>
              <a:spcAft>
                <a:spcPts val="0"/>
              </a:spcAft>
              <a:buSzPct val="64864"/>
              <a:buChar char="◈"/>
            </a:pPr>
            <a:r>
              <a:rPr lang="en-IE" sz="2000"/>
              <a:t>The indent is equal to 4 spaces or 1 tab. Coders around the world have arguments about whether to use tabs or spaces all the time, the fact is that it doesn’t matter.</a:t>
            </a:r>
            <a:endParaRPr/>
          </a:p>
          <a:p>
            <a:pPr indent="-342900" lvl="0" marL="342900" rtl="0" algn="l">
              <a:lnSpc>
                <a:spcPct val="110000"/>
              </a:lnSpc>
              <a:spcBef>
                <a:spcPts val="1000"/>
              </a:spcBef>
              <a:spcAft>
                <a:spcPts val="0"/>
              </a:spcAft>
              <a:buSzPct val="64864"/>
              <a:buChar char="◈"/>
            </a:pPr>
            <a:r>
              <a:rPr lang="en-IE" sz="2000"/>
              <a:t>Blocks can be used, as we saw here today, as part of an if statement. They’re </a:t>
            </a:r>
            <a:r>
              <a:rPr lang="en-IE"/>
              <a:t>t</a:t>
            </a:r>
            <a:r>
              <a:rPr lang="en-IE" sz="2000"/>
              <a:t>he statement or group of statements that gets executed if the condition is true.</a:t>
            </a:r>
            <a:endParaRPr/>
          </a:p>
          <a:p>
            <a:pPr indent="-342900" lvl="0" marL="342900" rtl="0" algn="l">
              <a:lnSpc>
                <a:spcPct val="110000"/>
              </a:lnSpc>
              <a:spcBef>
                <a:spcPts val="1000"/>
              </a:spcBef>
              <a:spcAft>
                <a:spcPts val="0"/>
              </a:spcAft>
              <a:buSzPct val="64864"/>
              <a:buChar char="◈"/>
            </a:pPr>
            <a:r>
              <a:rPr lang="en-IE" sz="2000"/>
              <a:t>You can have as many elif statements as you require. In our example we only used one, but you can have 2, 3, 4 or more if you need.</a:t>
            </a:r>
            <a:endParaRPr/>
          </a:p>
          <a:p>
            <a:pPr indent="-266700" lvl="0" marL="342900" rtl="0" algn="l">
              <a:lnSpc>
                <a:spcPct val="110000"/>
              </a:lnSpc>
              <a:spcBef>
                <a:spcPts val="1000"/>
              </a:spcBef>
              <a:spcAft>
                <a:spcPts val="0"/>
              </a:spcAft>
              <a:buSzPct val="64864"/>
              <a:buNone/>
            </a:pPr>
            <a:r>
              <a:t/>
            </a:r>
            <a:endParaRPr sz="2000"/>
          </a:p>
          <a:p>
            <a:pPr indent="-342900" lvl="0" marL="342900" rtl="0" algn="l">
              <a:lnSpc>
                <a:spcPct val="110000"/>
              </a:lnSpc>
              <a:spcBef>
                <a:spcPts val="1000"/>
              </a:spcBef>
              <a:spcAft>
                <a:spcPts val="0"/>
              </a:spcAft>
              <a:buSzPct val="64864"/>
              <a:buChar char="◈"/>
            </a:pPr>
            <a:r>
              <a:rPr lang="en-IE" sz="2000"/>
              <a:t>In an if else, elif statement, </a:t>
            </a:r>
            <a:r>
              <a:rPr b="1" lang="en-IE" sz="2000"/>
              <a:t>as soon as one statement is found to be true, it will execute and no other code block will be executed</a:t>
            </a:r>
            <a:r>
              <a:rPr lang="en-IE" sz="2000"/>
              <a:t> in that if else elif statement.</a:t>
            </a:r>
            <a:endParaRPr/>
          </a:p>
          <a:p>
            <a:pPr indent="-223767" lvl="0" marL="342900" rtl="0" algn="l">
              <a:spcBef>
                <a:spcPts val="370"/>
              </a:spcBef>
              <a:spcAft>
                <a:spcPts val="0"/>
              </a:spcAft>
              <a:buSzPct val="7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Summary</a:t>
            </a:r>
            <a:endParaRPr/>
          </a:p>
        </p:txBody>
      </p:sp>
      <p:grpSp>
        <p:nvGrpSpPr>
          <p:cNvPr id="266" name="Google Shape;266;p15"/>
          <p:cNvGrpSpPr/>
          <p:nvPr/>
        </p:nvGrpSpPr>
        <p:grpSpPr>
          <a:xfrm>
            <a:off x="913800" y="1814573"/>
            <a:ext cx="5060497" cy="4480599"/>
            <a:chOff x="0" y="82134"/>
            <a:chExt cx="5060497" cy="3894480"/>
          </a:xfrm>
        </p:grpSpPr>
        <p:sp>
          <p:nvSpPr>
            <p:cNvPr id="267" name="Google Shape;267;p15"/>
            <p:cNvSpPr/>
            <p:nvPr/>
          </p:nvSpPr>
          <p:spPr>
            <a:xfrm>
              <a:off x="0" y="347814"/>
              <a:ext cx="5060497" cy="3628800"/>
            </a:xfrm>
            <a:prstGeom prst="rect">
              <a:avLst/>
            </a:prstGeom>
            <a:solidFill>
              <a:schemeClr val="lt1">
                <a:alpha val="89803"/>
              </a:schemeClr>
            </a:solidFill>
            <a:ln cap="rnd" cmpd="sng" w="15875">
              <a:solidFill>
                <a:srgbClr val="BC44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txBox="1"/>
            <p:nvPr/>
          </p:nvSpPr>
          <p:spPr>
            <a:xfrm>
              <a:off x="5" y="347825"/>
              <a:ext cx="5060400" cy="3215400"/>
            </a:xfrm>
            <a:prstGeom prst="rect">
              <a:avLst/>
            </a:prstGeom>
            <a:noFill/>
            <a:ln>
              <a:noFill/>
            </a:ln>
          </p:spPr>
          <p:txBody>
            <a:bodyPr anchorCtr="0" anchor="t" bIns="128000" lIns="392750" spcFirstLastPara="1" rIns="392750" wrap="square" tIns="374900">
              <a:noAutofit/>
            </a:bodyPr>
            <a:lstStyle/>
            <a:p>
              <a:pPr indent="-171450" lvl="1" marL="171450" marR="0" rtl="0" algn="l">
                <a:lnSpc>
                  <a:spcPct val="90000"/>
                </a:lnSpc>
                <a:spcBef>
                  <a:spcPts val="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Equality operators: used to make comparisons between values.</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1" i="0" lang="en-IE" sz="1800" u="none" cap="none" strike="noStrike">
                  <a:solidFill>
                    <a:schemeClr val="dk1"/>
                  </a:solidFill>
                  <a:latin typeface="Lustria"/>
                  <a:ea typeface="Lustria"/>
                  <a:cs typeface="Lustria"/>
                  <a:sym typeface="Lustria"/>
                </a:rPr>
                <a:t>&lt;     &gt;     ==     &lt;=     &gt;=     != </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We use == to check if one value is equal to another value.</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Remember we use = to </a:t>
              </a:r>
              <a:r>
                <a:rPr b="1" i="0" lang="en-IE" sz="1800" u="none" cap="none" strike="noStrike">
                  <a:solidFill>
                    <a:schemeClr val="dk1"/>
                  </a:solidFill>
                  <a:latin typeface="Lustria"/>
                  <a:ea typeface="Lustria"/>
                  <a:cs typeface="Lustria"/>
                  <a:sym typeface="Lustria"/>
                </a:rPr>
                <a:t>assign</a:t>
              </a:r>
              <a:r>
                <a:rPr b="0" i="0" lang="en-IE" sz="1800" u="none" cap="none" strike="noStrike">
                  <a:solidFill>
                    <a:schemeClr val="dk1"/>
                  </a:solidFill>
                  <a:latin typeface="Lustria"/>
                  <a:ea typeface="Lustria"/>
                  <a:cs typeface="Lustria"/>
                  <a:sym typeface="Lustria"/>
                </a:rPr>
                <a:t> values to variables.</a:t>
              </a:r>
              <a:endParaRPr b="0" i="0" sz="1800" u="none" cap="none" strike="noStrike">
                <a:solidFill>
                  <a:schemeClr val="dk1"/>
                </a:solidFill>
                <a:latin typeface="Lustria"/>
                <a:ea typeface="Lustria"/>
                <a:cs typeface="Lustria"/>
                <a:sym typeface="Lustria"/>
              </a:endParaRPr>
            </a:p>
            <a:p>
              <a:pPr indent="-171450" lvl="1" marL="17145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The if statement</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If the if statement evaluates to true, the indented code block will execute.</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If the if statement evaluates to false, the indented code block will be ignored.</a:t>
              </a:r>
              <a:endParaRPr b="0" i="0" sz="1800" u="none" cap="none" strike="noStrike">
                <a:solidFill>
                  <a:schemeClr val="dk1"/>
                </a:solidFill>
                <a:latin typeface="Lustria"/>
                <a:ea typeface="Lustria"/>
                <a:cs typeface="Lustria"/>
                <a:sym typeface="Lustria"/>
              </a:endParaRPr>
            </a:p>
          </p:txBody>
        </p:sp>
        <p:sp>
          <p:nvSpPr>
            <p:cNvPr id="269" name="Google Shape;269;p15"/>
            <p:cNvSpPr/>
            <p:nvPr/>
          </p:nvSpPr>
          <p:spPr>
            <a:xfrm>
              <a:off x="253024" y="82134"/>
              <a:ext cx="3542347" cy="531360"/>
            </a:xfrm>
            <a:prstGeom prst="roundRect">
              <a:avLst>
                <a:gd fmla="val 16667" name="adj"/>
              </a:avLst>
            </a:prstGeom>
            <a:solidFill>
              <a:srgbClr val="BC4418"/>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txBox="1"/>
            <p:nvPr/>
          </p:nvSpPr>
          <p:spPr>
            <a:xfrm>
              <a:off x="278963" y="108073"/>
              <a:ext cx="3490469" cy="479482"/>
            </a:xfrm>
            <a:prstGeom prst="rect">
              <a:avLst/>
            </a:prstGeom>
            <a:noFill/>
            <a:ln>
              <a:noFill/>
            </a:ln>
          </p:spPr>
          <p:txBody>
            <a:bodyPr anchorCtr="0" anchor="ctr" bIns="0" lIns="133875" spcFirstLastPara="1" rIns="133875" wrap="square" tIns="0">
              <a:noAutofit/>
            </a:bodyPr>
            <a:lstStyle/>
            <a:p>
              <a:pPr indent="0" lvl="0" marL="0" marR="0" rtl="0" algn="l">
                <a:lnSpc>
                  <a:spcPct val="90000"/>
                </a:lnSpc>
                <a:spcBef>
                  <a:spcPts val="0"/>
                </a:spcBef>
                <a:spcAft>
                  <a:spcPts val="0"/>
                </a:spcAft>
                <a:buClr>
                  <a:schemeClr val="lt1"/>
                </a:buClr>
                <a:buSzPts val="1800"/>
                <a:buFont typeface="Lustria"/>
                <a:buNone/>
              </a:pPr>
              <a:r>
                <a:rPr b="1" i="0" lang="en-IE" sz="1800" u="none" cap="none" strike="noStrike">
                  <a:solidFill>
                    <a:schemeClr val="lt1"/>
                  </a:solidFill>
                  <a:latin typeface="Lustria"/>
                  <a:ea typeface="Lustria"/>
                  <a:cs typeface="Lustria"/>
                  <a:sym typeface="Lustria"/>
                </a:rPr>
                <a:t>Today you learned about:</a:t>
              </a:r>
              <a:endParaRPr b="0" i="0" sz="1800" u="none" cap="none" strike="noStrike">
                <a:solidFill>
                  <a:schemeClr val="lt1"/>
                </a:solidFill>
                <a:latin typeface="Lustria"/>
                <a:ea typeface="Lustria"/>
                <a:cs typeface="Lustria"/>
                <a:sym typeface="Lustria"/>
              </a:endParaRPr>
            </a:p>
          </p:txBody>
        </p:sp>
      </p:grpSp>
      <p:grpSp>
        <p:nvGrpSpPr>
          <p:cNvPr id="271" name="Google Shape;271;p15"/>
          <p:cNvGrpSpPr/>
          <p:nvPr/>
        </p:nvGrpSpPr>
        <p:grpSpPr>
          <a:xfrm>
            <a:off x="6217700" y="1814574"/>
            <a:ext cx="5060507" cy="4480599"/>
            <a:chOff x="-10" y="82134"/>
            <a:chExt cx="5060507" cy="3894480"/>
          </a:xfrm>
        </p:grpSpPr>
        <p:sp>
          <p:nvSpPr>
            <p:cNvPr id="272" name="Google Shape;272;p15"/>
            <p:cNvSpPr/>
            <p:nvPr/>
          </p:nvSpPr>
          <p:spPr>
            <a:xfrm>
              <a:off x="0" y="347814"/>
              <a:ext cx="5060497" cy="3628800"/>
            </a:xfrm>
            <a:prstGeom prst="rect">
              <a:avLst/>
            </a:prstGeom>
            <a:solidFill>
              <a:schemeClr val="lt1">
                <a:alpha val="89803"/>
              </a:schemeClr>
            </a:solidFill>
            <a:ln cap="rnd" cmpd="sng" w="15875">
              <a:solidFill>
                <a:srgbClr val="BC44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txBox="1"/>
            <p:nvPr/>
          </p:nvSpPr>
          <p:spPr>
            <a:xfrm>
              <a:off x="-10" y="347825"/>
              <a:ext cx="5060400" cy="3261600"/>
            </a:xfrm>
            <a:prstGeom prst="rect">
              <a:avLst/>
            </a:prstGeom>
            <a:noFill/>
            <a:ln>
              <a:noFill/>
            </a:ln>
          </p:spPr>
          <p:txBody>
            <a:bodyPr anchorCtr="0" anchor="t" bIns="128000" lIns="392750" spcFirstLastPara="1" rIns="392750" wrap="square" tIns="374900">
              <a:noAutofit/>
            </a:bodyPr>
            <a:lstStyle/>
            <a:p>
              <a:pPr indent="-171450" lvl="1" marL="171450" marR="0" rtl="0" algn="l">
                <a:lnSpc>
                  <a:spcPct val="90000"/>
                </a:lnSpc>
                <a:spcBef>
                  <a:spcPts val="0"/>
                </a:spcBef>
                <a:spcAft>
                  <a:spcPts val="0"/>
                </a:spcAft>
                <a:buClr>
                  <a:schemeClr val="dk1"/>
                </a:buClr>
                <a:buSzPts val="1400"/>
                <a:buFont typeface="Noto Sans Symbols"/>
                <a:buChar char="✔"/>
              </a:pPr>
              <a:r>
                <a:rPr b="0" i="0" lang="en-IE" sz="1800" u="none" cap="none" strike="noStrike">
                  <a:solidFill>
                    <a:schemeClr val="dk1"/>
                  </a:solidFill>
                  <a:latin typeface="Lustria"/>
                  <a:ea typeface="Lustria"/>
                  <a:cs typeface="Lustria"/>
                  <a:sym typeface="Lustria"/>
                </a:rPr>
                <a:t>The if else statement</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Guarantees that either the if or the else code block will be executed</a:t>
              </a:r>
              <a:endParaRPr b="0" i="0" sz="1800" u="none" cap="none" strike="noStrike">
                <a:solidFill>
                  <a:schemeClr val="dk1"/>
                </a:solidFill>
                <a:latin typeface="Lustria"/>
                <a:ea typeface="Lustria"/>
                <a:cs typeface="Lustria"/>
                <a:sym typeface="Lustria"/>
              </a:endParaRPr>
            </a:p>
            <a:p>
              <a:pPr indent="-57150" lvl="3" marL="514350" marR="0" rtl="0" algn="l">
                <a:lnSpc>
                  <a:spcPct val="90000"/>
                </a:lnSpc>
                <a:spcBef>
                  <a:spcPts val="270"/>
                </a:spcBef>
                <a:spcAft>
                  <a:spcPts val="0"/>
                </a:spcAft>
                <a:buClr>
                  <a:schemeClr val="lt1"/>
                </a:buClr>
                <a:buSzPts val="1800"/>
                <a:buFont typeface="Lustria"/>
                <a:buNone/>
              </a:pPr>
              <a:r>
                <a:t/>
              </a:r>
              <a:endParaRPr b="0" i="0" sz="1800" u="none" cap="none" strike="noStrike">
                <a:solidFill>
                  <a:schemeClr val="dk1"/>
                </a:solidFill>
                <a:latin typeface="Lustria"/>
                <a:ea typeface="Lustria"/>
                <a:cs typeface="Lustria"/>
                <a:sym typeface="Lustria"/>
              </a:endParaRPr>
            </a:p>
            <a:p>
              <a:pPr indent="-171450" lvl="1" marL="17145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The if else elif</a:t>
              </a:r>
              <a:endParaRPr b="0" i="0" sz="1800" u="none" cap="none" strike="noStrike">
                <a:solidFill>
                  <a:schemeClr val="dk1"/>
                </a:solidFill>
                <a:latin typeface="Lustria"/>
                <a:ea typeface="Lustria"/>
                <a:cs typeface="Lustria"/>
                <a:sym typeface="Lustria"/>
              </a:endParaRPr>
            </a:p>
            <a:p>
              <a:pPr indent="-171450" lvl="2" marL="34290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Like the else if statement but adds in more conditions.</a:t>
              </a:r>
              <a:endParaRPr b="0" i="0" sz="1800" u="none" cap="none" strike="noStrike">
                <a:solidFill>
                  <a:schemeClr val="dk1"/>
                </a:solidFill>
                <a:latin typeface="Lustria"/>
                <a:ea typeface="Lustria"/>
                <a:cs typeface="Lustria"/>
                <a:sym typeface="Lustria"/>
              </a:endParaRPr>
            </a:p>
            <a:p>
              <a:pPr indent="-57150" lvl="3" marL="514350" marR="0" rtl="0" algn="l">
                <a:lnSpc>
                  <a:spcPct val="90000"/>
                </a:lnSpc>
                <a:spcBef>
                  <a:spcPts val="270"/>
                </a:spcBef>
                <a:spcAft>
                  <a:spcPts val="0"/>
                </a:spcAft>
                <a:buClr>
                  <a:schemeClr val="lt1"/>
                </a:buClr>
                <a:buSzPts val="1800"/>
                <a:buFont typeface="Lustria"/>
                <a:buNone/>
              </a:pPr>
              <a:r>
                <a:t/>
              </a:r>
              <a:endParaRPr b="0" i="0" sz="1800" u="none" cap="none" strike="noStrike">
                <a:solidFill>
                  <a:schemeClr val="dk1"/>
                </a:solidFill>
                <a:latin typeface="Lustria"/>
                <a:ea typeface="Lustria"/>
                <a:cs typeface="Lustria"/>
                <a:sym typeface="Lustria"/>
              </a:endParaRPr>
            </a:p>
            <a:p>
              <a:pPr indent="-171450" lvl="1" marL="171450" marR="0" rtl="0" algn="l">
                <a:lnSpc>
                  <a:spcPct val="90000"/>
                </a:lnSpc>
                <a:spcBef>
                  <a:spcPts val="270"/>
                </a:spcBef>
                <a:spcAft>
                  <a:spcPts val="0"/>
                </a:spcAft>
                <a:buClr>
                  <a:schemeClr val="dk1"/>
                </a:buClr>
                <a:buSzPts val="1800"/>
                <a:buFont typeface="Lustria"/>
                <a:buChar char="•"/>
              </a:pPr>
              <a:r>
                <a:rPr b="0" i="0" lang="en-IE" sz="1800" u="none" cap="none" strike="noStrike">
                  <a:solidFill>
                    <a:schemeClr val="dk1"/>
                  </a:solidFill>
                  <a:latin typeface="Lustria"/>
                  <a:ea typeface="Lustria"/>
                  <a:cs typeface="Lustria"/>
                  <a:sym typeface="Lustria"/>
                </a:rPr>
                <a:t>In an if else elif statement, </a:t>
              </a:r>
              <a:r>
                <a:rPr b="1" i="0" lang="en-IE" sz="1800" u="none" cap="none" strike="noStrike">
                  <a:solidFill>
                    <a:schemeClr val="dk1"/>
                  </a:solidFill>
                  <a:latin typeface="Lustria"/>
                  <a:ea typeface="Lustria"/>
                  <a:cs typeface="Lustria"/>
                  <a:sym typeface="Lustria"/>
                </a:rPr>
                <a:t>as soon as one statement is found to be true, it will execute, and no other code block will be executed</a:t>
              </a:r>
              <a:r>
                <a:rPr b="0" i="0" lang="en-IE" sz="1800" u="none" cap="none" strike="noStrike">
                  <a:solidFill>
                    <a:schemeClr val="dk1"/>
                  </a:solidFill>
                  <a:latin typeface="Lustria"/>
                  <a:ea typeface="Lustria"/>
                  <a:cs typeface="Lustria"/>
                  <a:sym typeface="Lustria"/>
                </a:rPr>
                <a:t> in that if else elif statement.</a:t>
              </a:r>
              <a:endParaRPr b="0" i="0" sz="1800" u="none" cap="none" strike="noStrike">
                <a:solidFill>
                  <a:schemeClr val="dk1"/>
                </a:solidFill>
                <a:latin typeface="Lustria"/>
                <a:ea typeface="Lustria"/>
                <a:cs typeface="Lustria"/>
                <a:sym typeface="Lustria"/>
              </a:endParaRPr>
            </a:p>
          </p:txBody>
        </p:sp>
        <p:sp>
          <p:nvSpPr>
            <p:cNvPr id="274" name="Google Shape;274;p15"/>
            <p:cNvSpPr/>
            <p:nvPr/>
          </p:nvSpPr>
          <p:spPr>
            <a:xfrm>
              <a:off x="253024" y="82134"/>
              <a:ext cx="3542347" cy="531360"/>
            </a:xfrm>
            <a:prstGeom prst="roundRect">
              <a:avLst>
                <a:gd fmla="val 16667" name="adj"/>
              </a:avLst>
            </a:prstGeom>
            <a:solidFill>
              <a:srgbClr val="BC4418"/>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txBox="1"/>
            <p:nvPr/>
          </p:nvSpPr>
          <p:spPr>
            <a:xfrm>
              <a:off x="278963" y="108073"/>
              <a:ext cx="3490469" cy="479482"/>
            </a:xfrm>
            <a:prstGeom prst="rect">
              <a:avLst/>
            </a:prstGeom>
            <a:noFill/>
            <a:ln>
              <a:noFill/>
            </a:ln>
          </p:spPr>
          <p:txBody>
            <a:bodyPr anchorCtr="0" anchor="ctr" bIns="0" lIns="133875" spcFirstLastPara="1" rIns="133875" wrap="square" tIns="0">
              <a:noAutofit/>
            </a:bodyPr>
            <a:lstStyle/>
            <a:p>
              <a:pPr indent="0" lvl="0" marL="0" marR="0" rtl="0" algn="l">
                <a:lnSpc>
                  <a:spcPct val="90000"/>
                </a:lnSpc>
                <a:spcBef>
                  <a:spcPts val="0"/>
                </a:spcBef>
                <a:spcAft>
                  <a:spcPts val="0"/>
                </a:spcAft>
                <a:buClr>
                  <a:schemeClr val="lt1"/>
                </a:buClr>
                <a:buSzPts val="1800"/>
                <a:buFont typeface="Lustria"/>
                <a:buNone/>
              </a:pPr>
              <a:r>
                <a:rPr b="1" i="0" lang="en-IE" sz="1800" u="none" cap="none" strike="noStrike">
                  <a:solidFill>
                    <a:schemeClr val="lt1"/>
                  </a:solidFill>
                  <a:latin typeface="Lustria"/>
                  <a:ea typeface="Lustria"/>
                  <a:cs typeface="Lustria"/>
                  <a:sym typeface="Lustria"/>
                </a:rPr>
                <a:t>Today you learned about:</a:t>
              </a:r>
              <a:endParaRPr b="0" i="0" sz="1800" u="none" cap="none" strike="noStrike">
                <a:solidFill>
                  <a:schemeClr val="lt1"/>
                </a:solidFill>
                <a:latin typeface="Lustria"/>
                <a:ea typeface="Lustria"/>
                <a:cs typeface="Lustria"/>
                <a:sym typeface="Lustri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75" name="Google Shape;175;p2"/>
          <p:cNvSpPr txBox="1"/>
          <p:nvPr>
            <p:ph type="title"/>
          </p:nvPr>
        </p:nvSpPr>
        <p:spPr>
          <a:xfrm>
            <a:off x="913795" y="609600"/>
            <a:ext cx="3078749"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spcBef>
                <a:spcPts val="0"/>
              </a:spcBef>
              <a:spcAft>
                <a:spcPts val="0"/>
              </a:spcAft>
              <a:buClr>
                <a:srgbClr val="DADADA"/>
              </a:buClr>
              <a:buSzPts val="2800"/>
              <a:buFont typeface="Lustria"/>
              <a:buNone/>
            </a:pPr>
            <a:r>
              <a:rPr lang="en-IE" sz="2800">
                <a:solidFill>
                  <a:srgbClr val="DADADA"/>
                </a:solidFill>
              </a:rPr>
              <a:t>Equality Operators</a:t>
            </a:r>
            <a:endParaRPr/>
          </a:p>
        </p:txBody>
      </p:sp>
      <p:sp>
        <p:nvSpPr>
          <p:cNvPr id="176" name="Google Shape;176;p2"/>
          <p:cNvSpPr txBox="1"/>
          <p:nvPr>
            <p:ph idx="1" type="body"/>
          </p:nvPr>
        </p:nvSpPr>
        <p:spPr>
          <a:xfrm>
            <a:off x="913795" y="1732449"/>
            <a:ext cx="3078749"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E" sz="1600">
                <a:solidFill>
                  <a:srgbClr val="DADADA"/>
                </a:solidFill>
              </a:rPr>
              <a:t>We will be using equality operators to ask questions in our programs.</a:t>
            </a:r>
            <a:endParaRPr/>
          </a:p>
          <a:p>
            <a:pPr indent="-342900" lvl="0" marL="342900" rtl="0" algn="l">
              <a:spcBef>
                <a:spcPts val="1000"/>
              </a:spcBef>
              <a:spcAft>
                <a:spcPts val="0"/>
              </a:spcAft>
              <a:buSzPts val="1600"/>
              <a:buChar char="◈"/>
            </a:pPr>
            <a:r>
              <a:rPr lang="en-IE" sz="1600">
                <a:solidFill>
                  <a:srgbClr val="DADADA"/>
                </a:solidFill>
              </a:rPr>
              <a:t>If something is true, do this, else if something is false then do this instead.</a:t>
            </a:r>
            <a:endParaRPr/>
          </a:p>
          <a:p>
            <a:pPr indent="-342900" lvl="0" marL="342900" rtl="0" algn="l">
              <a:spcBef>
                <a:spcPts val="1000"/>
              </a:spcBef>
              <a:spcAft>
                <a:spcPts val="0"/>
              </a:spcAft>
              <a:buSzPts val="1600"/>
              <a:buChar char="◈"/>
            </a:pPr>
            <a:r>
              <a:rPr lang="en-IE" sz="1600">
                <a:solidFill>
                  <a:srgbClr val="DADADA"/>
                </a:solidFill>
              </a:rPr>
              <a:t>So, let's have a look at the equality operators we should know.</a:t>
            </a:r>
            <a:endParaRPr/>
          </a:p>
          <a:p>
            <a:pPr indent="-234880" lvl="0" marL="342900" rtl="0" algn="l">
              <a:spcBef>
                <a:spcPts val="320"/>
              </a:spcBef>
              <a:spcAft>
                <a:spcPts val="0"/>
              </a:spcAft>
              <a:buSzPts val="1120"/>
              <a:buNone/>
            </a:pPr>
            <a:r>
              <a:t/>
            </a:r>
            <a:endParaRPr sz="1600">
              <a:solidFill>
                <a:srgbClr val="DADADA"/>
              </a:solidFill>
            </a:endParaRPr>
          </a:p>
        </p:txBody>
      </p:sp>
      <p:sp>
        <p:nvSpPr>
          <p:cNvPr id="177" name="Google Shape;177;p2"/>
          <p:cNvSpPr/>
          <p:nvPr/>
        </p:nvSpPr>
        <p:spPr>
          <a:xfrm>
            <a:off x="4636008" y="965196"/>
            <a:ext cx="6581364" cy="4781641"/>
          </a:xfrm>
          <a:prstGeom prst="rect">
            <a:avLst/>
          </a:prstGeom>
          <a:solidFill>
            <a:schemeClr val="lt1"/>
          </a:solidFill>
          <a:ln cap="flat" cmpd="sng" w="190500">
            <a:solidFill>
              <a:srgbClr val="FFFFFF">
                <a:alpha val="6666"/>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graphicFrame>
        <p:nvGraphicFramePr>
          <p:cNvPr id="178" name="Google Shape;178;p2"/>
          <p:cNvGraphicFramePr/>
          <p:nvPr/>
        </p:nvGraphicFramePr>
        <p:xfrm>
          <a:off x="5120640" y="1926435"/>
          <a:ext cx="3000000" cy="3000000"/>
        </p:xfrm>
        <a:graphic>
          <a:graphicData uri="http://schemas.openxmlformats.org/drawingml/2006/table">
            <a:tbl>
              <a:tblPr>
                <a:noFill/>
                <a:tableStyleId>{8AE2E4CE-443F-401F-A690-3272F82B83AC}</a:tableStyleId>
              </a:tblPr>
              <a:tblGrid>
                <a:gridCol w="932425"/>
                <a:gridCol w="1428800"/>
                <a:gridCol w="932425"/>
                <a:gridCol w="2382600"/>
              </a:tblGrid>
              <a:tr h="308350">
                <a:tc>
                  <a:txBody>
                    <a:bodyPr/>
                    <a:lstStyle/>
                    <a:p>
                      <a:pPr indent="0" lvl="0" marL="0" marR="0" rtl="0" algn="ctr">
                        <a:spcBef>
                          <a:spcPts val="0"/>
                        </a:spcBef>
                        <a:spcAft>
                          <a:spcPts val="0"/>
                        </a:spcAft>
                        <a:buClr>
                          <a:schemeClr val="dk1"/>
                        </a:buClr>
                        <a:buSzPts val="1400"/>
                        <a:buFont typeface="Lustria"/>
                        <a:buNone/>
                      </a:pPr>
                      <a:r>
                        <a:rPr lang="en-IE" sz="1400" u="none" cap="none" strike="noStrike"/>
                        <a:t>Operator</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Meaning</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Example</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In words</a:t>
                      </a:r>
                      <a:endParaRPr sz="1400" u="none" cap="none" strike="noStrike"/>
                    </a:p>
                  </a:txBody>
                  <a:tcPr marT="35050" marB="35050" marR="70075" marL="70075"/>
                </a:tc>
              </a:tr>
              <a:tr h="378425">
                <a:tc>
                  <a:txBody>
                    <a:bodyPr/>
                    <a:lstStyle/>
                    <a:p>
                      <a:pPr indent="0" lvl="0" marL="0" marR="0" rtl="0" algn="ctr">
                        <a:spcBef>
                          <a:spcPts val="0"/>
                        </a:spcBef>
                        <a:spcAft>
                          <a:spcPts val="0"/>
                        </a:spcAft>
                        <a:buClr>
                          <a:schemeClr val="dk1"/>
                        </a:buClr>
                        <a:buSzPts val="1800"/>
                        <a:buFont typeface="Lustria"/>
                        <a:buNone/>
                      </a:pPr>
                      <a:r>
                        <a:rPr lang="en-IE" sz="1800" u="none" cap="none" strike="noStrike"/>
                        <a:t>&gt;</a:t>
                      </a:r>
                      <a:endParaRPr b="1" sz="18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Greater than</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8 &gt; 6</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8 is greater than 6</a:t>
                      </a:r>
                      <a:endParaRPr sz="1400" u="none" cap="none" strike="noStrike"/>
                    </a:p>
                  </a:txBody>
                  <a:tcPr marT="35050" marB="35050" marR="70075" marL="70075"/>
                </a:tc>
              </a:tr>
              <a:tr h="378425">
                <a:tc>
                  <a:txBody>
                    <a:bodyPr/>
                    <a:lstStyle/>
                    <a:p>
                      <a:pPr indent="0" lvl="0" marL="0" marR="0" rtl="0" algn="ctr">
                        <a:spcBef>
                          <a:spcPts val="0"/>
                        </a:spcBef>
                        <a:spcAft>
                          <a:spcPts val="0"/>
                        </a:spcAft>
                        <a:buClr>
                          <a:schemeClr val="dk1"/>
                        </a:buClr>
                        <a:buSzPts val="1800"/>
                        <a:buFont typeface="Lustria"/>
                        <a:buNone/>
                      </a:pPr>
                      <a:r>
                        <a:rPr lang="en-IE" sz="1800" u="none" cap="none" strike="noStrike"/>
                        <a:t>&lt;</a:t>
                      </a:r>
                      <a:endParaRPr b="1" sz="18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Less than</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4 &lt; 9</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4 is less than 9</a:t>
                      </a:r>
                      <a:endParaRPr sz="1400" u="none" cap="none" strike="noStrike"/>
                    </a:p>
                  </a:txBody>
                  <a:tcPr marT="35050" marB="35050" marR="70075" marL="70075"/>
                </a:tc>
              </a:tr>
              <a:tr h="378425">
                <a:tc>
                  <a:txBody>
                    <a:bodyPr/>
                    <a:lstStyle/>
                    <a:p>
                      <a:pPr indent="0" lvl="0" marL="0" marR="0" rtl="0" algn="ctr">
                        <a:spcBef>
                          <a:spcPts val="0"/>
                        </a:spcBef>
                        <a:spcAft>
                          <a:spcPts val="0"/>
                        </a:spcAft>
                        <a:buClr>
                          <a:schemeClr val="dk1"/>
                        </a:buClr>
                        <a:buSzPts val="1800"/>
                        <a:buFont typeface="Lustria"/>
                        <a:buNone/>
                      </a:pPr>
                      <a:r>
                        <a:rPr lang="en-IE" sz="1800" u="none" cap="none" strike="noStrike"/>
                        <a:t>==</a:t>
                      </a:r>
                      <a:endParaRPr b="1" sz="18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Equal to</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10 == 10</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10 is equal to 10</a:t>
                      </a:r>
                      <a:endParaRPr sz="1400" u="none" cap="none" strike="noStrike"/>
                    </a:p>
                  </a:txBody>
                  <a:tcPr marT="35050" marB="35050" marR="70075" marL="70075"/>
                </a:tc>
              </a:tr>
              <a:tr h="518575">
                <a:tc>
                  <a:txBody>
                    <a:bodyPr/>
                    <a:lstStyle/>
                    <a:p>
                      <a:pPr indent="0" lvl="0" marL="0" marR="0" rtl="0" algn="ctr">
                        <a:spcBef>
                          <a:spcPts val="0"/>
                        </a:spcBef>
                        <a:spcAft>
                          <a:spcPts val="0"/>
                        </a:spcAft>
                        <a:buClr>
                          <a:schemeClr val="dk1"/>
                        </a:buClr>
                        <a:buSzPts val="1800"/>
                        <a:buFont typeface="Lustria"/>
                        <a:buNone/>
                      </a:pPr>
                      <a:r>
                        <a:rPr lang="en-IE" sz="1800" u="none" cap="none" strike="noStrike"/>
                        <a:t>&lt;=</a:t>
                      </a:r>
                      <a:endParaRPr b="1" sz="18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Less than or equal to</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3 &lt;= 4</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3 is less than or equal to 4</a:t>
                      </a:r>
                      <a:endParaRPr sz="1400" u="none" cap="none" strike="noStrike"/>
                    </a:p>
                  </a:txBody>
                  <a:tcPr marT="35050" marB="35050" marR="70075" marL="70075"/>
                </a:tc>
              </a:tr>
              <a:tr h="518575">
                <a:tc>
                  <a:txBody>
                    <a:bodyPr/>
                    <a:lstStyle/>
                    <a:p>
                      <a:pPr indent="0" lvl="0" marL="0" marR="0" rtl="0" algn="ctr">
                        <a:spcBef>
                          <a:spcPts val="0"/>
                        </a:spcBef>
                        <a:spcAft>
                          <a:spcPts val="0"/>
                        </a:spcAft>
                        <a:buClr>
                          <a:schemeClr val="dk1"/>
                        </a:buClr>
                        <a:buSzPts val="1800"/>
                        <a:buFont typeface="Lustria"/>
                        <a:buNone/>
                      </a:pPr>
                      <a:r>
                        <a:rPr lang="en-IE" sz="1800" u="none" cap="none" strike="noStrike"/>
                        <a:t>&gt;=</a:t>
                      </a:r>
                      <a:endParaRPr b="1" sz="18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Greater than or equal to</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7 &gt;= 7</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7 is greater than or equal to 7</a:t>
                      </a:r>
                      <a:endParaRPr sz="1400" u="none" cap="none" strike="noStrike"/>
                    </a:p>
                  </a:txBody>
                  <a:tcPr marT="35050" marB="35050" marR="70075" marL="70075"/>
                </a:tc>
              </a:tr>
              <a:tr h="378425">
                <a:tc>
                  <a:txBody>
                    <a:bodyPr/>
                    <a:lstStyle/>
                    <a:p>
                      <a:pPr indent="0" lvl="0" marL="0" marR="0" rtl="0" algn="ctr">
                        <a:spcBef>
                          <a:spcPts val="0"/>
                        </a:spcBef>
                        <a:spcAft>
                          <a:spcPts val="0"/>
                        </a:spcAft>
                        <a:buClr>
                          <a:schemeClr val="dk1"/>
                        </a:buClr>
                        <a:buSzPts val="1800"/>
                        <a:buFont typeface="Lustria"/>
                        <a:buNone/>
                      </a:pPr>
                      <a:r>
                        <a:rPr lang="en-IE" sz="1800" u="none" cap="none" strike="noStrike"/>
                        <a:t>!=</a:t>
                      </a:r>
                      <a:endParaRPr b="1" sz="18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Not equal to</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11 != 4</a:t>
                      </a:r>
                      <a:endParaRPr sz="1400" u="none" cap="none" strike="noStrike"/>
                    </a:p>
                  </a:txBody>
                  <a:tcPr marT="35050" marB="35050" marR="70075" marL="70075"/>
                </a:tc>
                <a:tc>
                  <a:txBody>
                    <a:bodyPr/>
                    <a:lstStyle/>
                    <a:p>
                      <a:pPr indent="0" lvl="0" marL="0" marR="0" rtl="0" algn="ctr">
                        <a:spcBef>
                          <a:spcPts val="0"/>
                        </a:spcBef>
                        <a:spcAft>
                          <a:spcPts val="0"/>
                        </a:spcAft>
                        <a:buClr>
                          <a:schemeClr val="dk1"/>
                        </a:buClr>
                        <a:buSzPts val="1400"/>
                        <a:buFont typeface="Lustria"/>
                        <a:buNone/>
                      </a:pPr>
                      <a:r>
                        <a:rPr lang="en-IE" sz="1400" u="none" cap="none" strike="noStrike"/>
                        <a:t>11 is not equal to 4</a:t>
                      </a:r>
                      <a:endParaRPr sz="1400" u="none" cap="none" strike="noStrike"/>
                    </a:p>
                  </a:txBody>
                  <a:tcPr marT="35050" marB="35050" marR="70075" marL="7007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84" name="Google Shape;184;p3"/>
          <p:cNvSpPr txBox="1"/>
          <p:nvPr>
            <p:ph type="title"/>
          </p:nvPr>
        </p:nvSpPr>
        <p:spPr>
          <a:xfrm>
            <a:off x="5139236" y="1097280"/>
            <a:ext cx="6043875" cy="462686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5400"/>
              <a:buFont typeface="Lustria"/>
              <a:buNone/>
            </a:pPr>
            <a:r>
              <a:rPr lang="en-IE" sz="5400"/>
              <a:t>The IF Statement</a:t>
            </a:r>
            <a:endParaRPr/>
          </a:p>
        </p:txBody>
      </p:sp>
      <p:cxnSp>
        <p:nvCxnSpPr>
          <p:cNvPr id="185" name="Google Shape;185;p3"/>
          <p:cNvCxnSpPr/>
          <p:nvPr/>
        </p:nvCxnSpPr>
        <p:spPr>
          <a:xfrm>
            <a:off x="4654605" y="2057399"/>
            <a:ext cx="0" cy="27432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84"/>
                                        </p:tgtEl>
                                        <p:attrNameLst>
                                          <p:attrName>style.visibility</p:attrName>
                                        </p:attrNameLst>
                                      </p:cBhvr>
                                      <p:to>
                                        <p:strVal val="visible"/>
                                      </p:to>
                                    </p:set>
                                    <p:animEffect filter="fade" transition="in">
                                      <p:cBhvr>
                                        <p:cTn dur="7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pic>
        <p:nvPicPr>
          <p:cNvPr descr="Graph on document with pen" id="190" name="Google Shape;190;p4"/>
          <p:cNvPicPr preferRelativeResize="0"/>
          <p:nvPr/>
        </p:nvPicPr>
        <p:blipFill rotWithShape="1">
          <a:blip r:embed="rId3">
            <a:alphaModFix amt="25000"/>
          </a:blip>
          <a:srcRect b="14220" l="0" r="0" t="1509"/>
          <a:stretch/>
        </p:blipFill>
        <p:spPr>
          <a:xfrm>
            <a:off x="20" y="10"/>
            <a:ext cx="12191980" cy="6857990"/>
          </a:xfrm>
          <a:prstGeom prst="rect">
            <a:avLst/>
          </a:prstGeom>
          <a:noFill/>
          <a:ln>
            <a:noFill/>
          </a:ln>
        </p:spPr>
      </p:pic>
      <p:sp>
        <p:nvSpPr>
          <p:cNvPr id="191" name="Google Shape;191;p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The If Statement</a:t>
            </a:r>
            <a:endParaRPr/>
          </a:p>
        </p:txBody>
      </p:sp>
      <p:sp>
        <p:nvSpPr>
          <p:cNvPr id="192" name="Google Shape;192;p4"/>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342900" lvl="0" marL="342900" rtl="0" algn="l">
              <a:spcBef>
                <a:spcPts val="0"/>
              </a:spcBef>
              <a:spcAft>
                <a:spcPts val="0"/>
              </a:spcAft>
              <a:buSzPts val="1700"/>
              <a:buChar char="◈"/>
            </a:pPr>
            <a:r>
              <a:rPr lang="en-IE"/>
              <a:t>We have learned how to take in data from the user and how to perform mathematical and string operations.</a:t>
            </a:r>
            <a:endParaRPr/>
          </a:p>
          <a:p>
            <a:pPr indent="-342900" lvl="0" marL="342900" rtl="0" algn="l">
              <a:spcBef>
                <a:spcPts val="1000"/>
              </a:spcBef>
              <a:spcAft>
                <a:spcPts val="0"/>
              </a:spcAft>
              <a:buSzPts val="1700"/>
              <a:buChar char="◈"/>
            </a:pPr>
            <a:r>
              <a:rPr lang="en-IE"/>
              <a:t>These skills are important in programming but now it is time to take the next step!</a:t>
            </a:r>
            <a:endParaRPr/>
          </a:p>
          <a:p>
            <a:pPr indent="-342900" lvl="0" marL="342900" rtl="0" algn="l">
              <a:spcBef>
                <a:spcPts val="1000"/>
              </a:spcBef>
              <a:spcAft>
                <a:spcPts val="0"/>
              </a:spcAft>
              <a:buSzPts val="1700"/>
              <a:buChar char="◈"/>
            </a:pPr>
            <a:r>
              <a:rPr lang="en-IE"/>
              <a:t>We are going to ask our programs questions and depending on the answers, our programs will perform a certain task.</a:t>
            </a:r>
            <a:endParaRPr/>
          </a:p>
          <a:p>
            <a:pPr indent="0" lvl="0" marL="36900" rtl="0" algn="l">
              <a:spcBef>
                <a:spcPts val="400"/>
              </a:spcBef>
              <a:spcAft>
                <a:spcPts val="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6" name="Shape 196"/>
        <p:cNvGrpSpPr/>
        <p:nvPr/>
      </p:nvGrpSpPr>
      <p:grpSpPr>
        <a:xfrm>
          <a:off x="0" y="0"/>
          <a:ext cx="0" cy="0"/>
          <a:chOff x="0" y="0"/>
          <a:chExt cx="0" cy="0"/>
        </a:xfrm>
      </p:grpSpPr>
      <p:pic>
        <p:nvPicPr>
          <p:cNvPr descr="A close up of a car&#10;&#10;Description automatically generated" id="197" name="Google Shape;197;p5"/>
          <p:cNvPicPr preferRelativeResize="0"/>
          <p:nvPr/>
        </p:nvPicPr>
        <p:blipFill rotWithShape="1">
          <a:blip r:embed="rId3">
            <a:alphaModFix amt="25000"/>
          </a:blip>
          <a:srcRect b="17583" l="0" r="0" t="0"/>
          <a:stretch/>
        </p:blipFill>
        <p:spPr>
          <a:xfrm>
            <a:off x="20" y="10"/>
            <a:ext cx="12191980" cy="6857990"/>
          </a:xfrm>
          <a:prstGeom prst="rect">
            <a:avLst/>
          </a:prstGeom>
          <a:noFill/>
          <a:ln>
            <a:noFill/>
          </a:ln>
        </p:spPr>
      </p:pic>
      <p:sp>
        <p:nvSpPr>
          <p:cNvPr id="198" name="Google Shape;198;p5"/>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306000" lvl="0" marL="342900" rtl="0" algn="l">
              <a:spcBef>
                <a:spcPts val="0"/>
              </a:spcBef>
              <a:spcAft>
                <a:spcPts val="0"/>
              </a:spcAft>
              <a:buClr>
                <a:srgbClr val="FA6E52"/>
              </a:buClr>
              <a:buSzPts val="1400"/>
              <a:buChar char="◈"/>
            </a:pPr>
            <a:r>
              <a:rPr lang="en-IE"/>
              <a:t>Let's build a program that determines whether a person can drive based on their age.</a:t>
            </a:r>
            <a:endParaRPr/>
          </a:p>
          <a:p>
            <a:pPr indent="-306000" lvl="0" marL="342900" rtl="0" algn="l">
              <a:spcBef>
                <a:spcPts val="1000"/>
              </a:spcBef>
              <a:spcAft>
                <a:spcPts val="0"/>
              </a:spcAft>
              <a:buClr>
                <a:srgbClr val="FA6E52"/>
              </a:buClr>
              <a:buSzPts val="1400"/>
              <a:buChar char="◈"/>
            </a:pPr>
            <a:r>
              <a:rPr lang="en-IE"/>
              <a:t>So, what inputs will our program need?</a:t>
            </a:r>
            <a:endParaRPr/>
          </a:p>
          <a:p>
            <a:pPr indent="-306000" lvl="0" marL="342900" rtl="0" algn="l">
              <a:spcBef>
                <a:spcPts val="1000"/>
              </a:spcBef>
              <a:spcAft>
                <a:spcPts val="0"/>
              </a:spcAft>
              <a:buClr>
                <a:srgbClr val="FA6E52"/>
              </a:buClr>
              <a:buSzPts val="1400"/>
              <a:buChar char="◈"/>
            </a:pPr>
            <a:r>
              <a:rPr lang="en-IE"/>
              <a:t>Inputs: age</a:t>
            </a:r>
            <a:endParaRPr/>
          </a:p>
          <a:p>
            <a:pPr indent="-306000" lvl="0" marL="342900" rtl="0" algn="l">
              <a:spcBef>
                <a:spcPts val="1000"/>
              </a:spcBef>
              <a:spcAft>
                <a:spcPts val="0"/>
              </a:spcAft>
              <a:buClr>
                <a:srgbClr val="FA6E52"/>
              </a:buClr>
              <a:buSzPts val="1400"/>
              <a:buChar char="◈"/>
            </a:pPr>
            <a:r>
              <a:rPr lang="en-IE"/>
              <a:t>In Ireland people need to be 17 years old to drive, so based on this and the data taken in from the user, our program will tell people if they can drive or not.</a:t>
            </a:r>
            <a:endParaRPr/>
          </a:p>
          <a:p>
            <a:pPr indent="-217100" lvl="0" marL="342900" rtl="0" algn="l">
              <a:spcBef>
                <a:spcPts val="1000"/>
              </a:spcBef>
              <a:spcAft>
                <a:spcPts val="0"/>
              </a:spcAft>
              <a:buClr>
                <a:srgbClr val="FA6E52"/>
              </a:buClr>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6"/>
          <p:cNvSpPr txBox="1"/>
          <p:nvPr>
            <p:ph type="title"/>
          </p:nvPr>
        </p:nvSpPr>
        <p:spPr>
          <a:xfrm>
            <a:off x="5279472" y="609600"/>
            <a:ext cx="5844759"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Algorithm</a:t>
            </a:r>
            <a:endParaRPr/>
          </a:p>
        </p:txBody>
      </p:sp>
      <p:pic>
        <p:nvPicPr>
          <p:cNvPr id="204" name="Google Shape;204;p6"/>
          <p:cNvPicPr preferRelativeResize="0"/>
          <p:nvPr/>
        </p:nvPicPr>
        <p:blipFill rotWithShape="1">
          <a:blip r:embed="rId4">
            <a:alphaModFix/>
          </a:blip>
          <a:srcRect b="1446" l="0" r="2806" t="964"/>
          <a:stretch/>
        </p:blipFill>
        <p:spPr>
          <a:xfrm>
            <a:off x="-10650" y="1"/>
            <a:ext cx="4966697" cy="6858000"/>
          </a:xfrm>
          <a:prstGeom prst="rect">
            <a:avLst/>
          </a:prstGeom>
          <a:noFill/>
          <a:ln>
            <a:noFill/>
          </a:ln>
        </p:spPr>
      </p:pic>
      <p:sp>
        <p:nvSpPr>
          <p:cNvPr id="205" name="Google Shape;205;p6"/>
          <p:cNvSpPr txBox="1"/>
          <p:nvPr>
            <p:ph idx="1" type="body"/>
          </p:nvPr>
        </p:nvSpPr>
        <p:spPr>
          <a:xfrm>
            <a:off x="5279472" y="1828801"/>
            <a:ext cx="5844760" cy="386604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306000" lvl="0" marL="342900" rtl="0" algn="l">
              <a:spcBef>
                <a:spcPts val="0"/>
              </a:spcBef>
              <a:spcAft>
                <a:spcPts val="0"/>
              </a:spcAft>
              <a:buSzPts val="1400"/>
              <a:buChar char="◈"/>
            </a:pPr>
            <a:r>
              <a:rPr lang="en-IE"/>
              <a:t>An algorithm is a set of steps to be followed to solve a problem.</a:t>
            </a:r>
            <a:endParaRPr/>
          </a:p>
          <a:p>
            <a:pPr indent="-306000" lvl="0" marL="342900" rtl="0" algn="l">
              <a:spcBef>
                <a:spcPts val="1000"/>
              </a:spcBef>
              <a:spcAft>
                <a:spcPts val="0"/>
              </a:spcAft>
              <a:buSzPts val="1400"/>
              <a:buChar char="◈"/>
            </a:pPr>
            <a:r>
              <a:rPr lang="en-IE"/>
              <a:t>This is what the algorithm for our program would look like</a:t>
            </a:r>
            <a:endParaRPr/>
          </a:p>
        </p:txBody>
      </p:sp>
      <p:grpSp>
        <p:nvGrpSpPr>
          <p:cNvPr id="206" name="Google Shape;206;p6"/>
          <p:cNvGrpSpPr/>
          <p:nvPr/>
        </p:nvGrpSpPr>
        <p:grpSpPr>
          <a:xfrm>
            <a:off x="632815" y="1148545"/>
            <a:ext cx="4003193" cy="4093212"/>
            <a:chOff x="5500185" y="609600"/>
            <a:chExt cx="5481668" cy="5604933"/>
          </a:xfrm>
        </p:grpSpPr>
        <p:sp>
          <p:nvSpPr>
            <p:cNvPr id="207" name="Google Shape;207;p6"/>
            <p:cNvSpPr/>
            <p:nvPr/>
          </p:nvSpPr>
          <p:spPr>
            <a:xfrm>
              <a:off x="5504507" y="609600"/>
              <a:ext cx="5477346" cy="5604933"/>
            </a:xfrm>
            <a:prstGeom prst="rect">
              <a:avLst/>
            </a:prstGeom>
            <a:solidFill>
              <a:schemeClr val="accent2"/>
            </a:solidFill>
            <a:ln cap="rnd" cmpd="sng" w="15875">
              <a:solidFill>
                <a:srgbClr val="594E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id="208" name="Google Shape;208;p6"/>
            <p:cNvPicPr preferRelativeResize="0"/>
            <p:nvPr/>
          </p:nvPicPr>
          <p:blipFill rotWithShape="1">
            <a:blip r:embed="rId5">
              <a:alphaModFix/>
            </a:blip>
            <a:srcRect b="0" l="142" r="0" t="0"/>
            <a:stretch/>
          </p:blipFill>
          <p:spPr>
            <a:xfrm>
              <a:off x="5500185" y="643466"/>
              <a:ext cx="5454501" cy="5571067"/>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The IF statement</a:t>
            </a:r>
            <a:endParaRPr/>
          </a:p>
        </p:txBody>
      </p:sp>
      <p:sp>
        <p:nvSpPr>
          <p:cNvPr id="214" name="Google Shape;214;p7"/>
          <p:cNvSpPr txBox="1"/>
          <p:nvPr>
            <p:ph idx="1" type="body"/>
          </p:nvPr>
        </p:nvSpPr>
        <p:spPr>
          <a:xfrm>
            <a:off x="914400" y="1732223"/>
            <a:ext cx="10353675" cy="405871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531" rtl="0" algn="l">
              <a:spcBef>
                <a:spcPts val="0"/>
              </a:spcBef>
              <a:spcAft>
                <a:spcPts val="0"/>
              </a:spcAft>
              <a:buSzPts val="1385"/>
              <a:buNone/>
            </a:pPr>
            <a:r>
              <a:rPr lang="en-IE" sz="1979">
                <a:solidFill>
                  <a:schemeClr val="lt2"/>
                </a:solidFill>
                <a:latin typeface="Lustria"/>
                <a:ea typeface="Lustria"/>
                <a:cs typeface="Lustria"/>
                <a:sym typeface="Lustria"/>
              </a:rPr>
              <a:t>So what does this look like in our code?</a:t>
            </a:r>
            <a:endParaRPr/>
          </a:p>
          <a:p>
            <a:pPr indent="-217100" lvl="0" marL="342900" rtl="0" algn="l">
              <a:spcBef>
                <a:spcPts val="994"/>
              </a:spcBef>
              <a:spcAft>
                <a:spcPts val="0"/>
              </a:spcAft>
              <a:buSzPts val="1400"/>
              <a:buNone/>
            </a:pPr>
            <a:r>
              <a:t/>
            </a:r>
            <a:endParaRPr/>
          </a:p>
        </p:txBody>
      </p:sp>
      <p:sp>
        <p:nvSpPr>
          <p:cNvPr id="215" name="Google Shape;215;p7"/>
          <p:cNvSpPr txBox="1"/>
          <p:nvPr/>
        </p:nvSpPr>
        <p:spPr>
          <a:xfrm>
            <a:off x="1002672" y="2318710"/>
            <a:ext cx="6097508" cy="21225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E" sz="1782" u="none" cap="none" strike="noStrike">
                <a:solidFill>
                  <a:schemeClr val="lt1"/>
                </a:solidFill>
                <a:latin typeface="Lustria"/>
                <a:ea typeface="Lustria"/>
                <a:cs typeface="Lustria"/>
                <a:sym typeface="Lustria"/>
              </a:rPr>
              <a:t>age = int(input("Please enter your age? "))</a:t>
            </a:r>
            <a:endParaRPr/>
          </a:p>
          <a:p>
            <a:pPr indent="0" lvl="0" marL="0" marR="0" rtl="0" algn="l">
              <a:spcBef>
                <a:spcPts val="600"/>
              </a:spcBef>
              <a:spcAft>
                <a:spcPts val="0"/>
              </a:spcAft>
              <a:buNone/>
            </a:pPr>
            <a:r>
              <a:t/>
            </a:r>
            <a:endParaRPr b="0" i="0" sz="1782" u="none" cap="none" strike="noStrike">
              <a:solidFill>
                <a:schemeClr val="lt1"/>
              </a:solidFill>
              <a:latin typeface="Lustria"/>
              <a:ea typeface="Lustria"/>
              <a:cs typeface="Lustria"/>
              <a:sym typeface="Lustria"/>
            </a:endParaRPr>
          </a:p>
          <a:p>
            <a:pPr indent="0" lvl="0" marL="0" marR="0" rtl="0" algn="l">
              <a:spcBef>
                <a:spcPts val="600"/>
              </a:spcBef>
              <a:spcAft>
                <a:spcPts val="0"/>
              </a:spcAft>
              <a:buNone/>
            </a:pPr>
            <a:r>
              <a:rPr b="0" i="0" lang="en-IE" sz="1782" u="none" cap="none" strike="noStrike">
                <a:solidFill>
                  <a:schemeClr val="lt1"/>
                </a:solidFill>
                <a:latin typeface="Lustria"/>
                <a:ea typeface="Lustria"/>
                <a:cs typeface="Lustria"/>
                <a:sym typeface="Lustria"/>
              </a:rPr>
              <a:t>if age &gt;= 17:</a:t>
            </a:r>
            <a:endParaRPr/>
          </a:p>
          <a:p>
            <a:pPr indent="0" lvl="0" marL="0" marR="0" rtl="0" algn="l">
              <a:spcBef>
                <a:spcPts val="600"/>
              </a:spcBef>
              <a:spcAft>
                <a:spcPts val="0"/>
              </a:spcAft>
              <a:buNone/>
            </a:pPr>
            <a:r>
              <a:rPr b="0" i="0" lang="en-IE" sz="1782" u="none" cap="none" strike="noStrike">
                <a:solidFill>
                  <a:schemeClr val="lt1"/>
                </a:solidFill>
                <a:latin typeface="Lustria"/>
                <a:ea typeface="Lustria"/>
                <a:cs typeface="Lustria"/>
                <a:sym typeface="Lustria"/>
              </a:rPr>
              <a:t>  	print("You are eligible to apply for a driver's licence.")</a:t>
            </a:r>
            <a:endParaRPr/>
          </a:p>
          <a:p>
            <a:pPr indent="0" lvl="0" marL="0" marR="0" rtl="0" algn="l">
              <a:spcBef>
                <a:spcPts val="600"/>
              </a:spcBef>
              <a:spcAft>
                <a:spcPts val="0"/>
              </a:spcAft>
              <a:buNone/>
            </a:pPr>
            <a:r>
              <a:rPr b="0" i="0" lang="en-IE" sz="1782" u="none" cap="none" strike="noStrike">
                <a:solidFill>
                  <a:schemeClr val="lt1"/>
                </a:solidFill>
                <a:latin typeface="Lustria"/>
                <a:ea typeface="Lustria"/>
                <a:cs typeface="Lustria"/>
                <a:sym typeface="Lustria"/>
              </a:rPr>
              <a:t>if age &lt; 17:</a:t>
            </a:r>
            <a:endParaRPr/>
          </a:p>
          <a:p>
            <a:pPr indent="0" lvl="0" marL="0" marR="0" rtl="0" algn="l">
              <a:spcBef>
                <a:spcPts val="600"/>
              </a:spcBef>
              <a:spcAft>
                <a:spcPts val="0"/>
              </a:spcAft>
              <a:buNone/>
            </a:pPr>
            <a:r>
              <a:rPr b="0" i="0" lang="en-IE" sz="1782" u="none" cap="none" strike="noStrike">
                <a:solidFill>
                  <a:schemeClr val="lt1"/>
                </a:solidFill>
                <a:latin typeface="Lustria"/>
                <a:ea typeface="Lustria"/>
                <a:cs typeface="Lustria"/>
                <a:sym typeface="Lustria"/>
              </a:rPr>
              <a:t>  	print("Sorry you cannot drive yet.")</a:t>
            </a:r>
            <a:endParaRPr b="0" i="0" sz="1800" u="none" cap="none" strike="noStrike">
              <a:solidFill>
                <a:schemeClr val="lt1"/>
              </a:solidFill>
              <a:latin typeface="Lustria"/>
              <a:ea typeface="Lustria"/>
              <a:cs typeface="Lustria"/>
              <a:sym typeface="Lust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21" name="Google Shape;221;p8"/>
          <p:cNvSpPr txBox="1"/>
          <p:nvPr>
            <p:ph idx="2" type="body"/>
          </p:nvPr>
        </p:nvSpPr>
        <p:spPr>
          <a:xfrm>
            <a:off x="913795" y="1732449"/>
            <a:ext cx="3762980" cy="448208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spcBef>
                <a:spcPts val="0"/>
              </a:spcBef>
              <a:spcAft>
                <a:spcPts val="0"/>
              </a:spcAft>
              <a:buSzPts val="1680"/>
              <a:buChar char="◈"/>
            </a:pPr>
            <a:r>
              <a:rPr lang="en-IE" sz="2400">
                <a:solidFill>
                  <a:srgbClr val="DADADA"/>
                </a:solidFill>
              </a:rPr>
              <a:t>The Indentation tells python that this block of Code belongs to the statement above it.</a:t>
            </a:r>
            <a:endParaRPr/>
          </a:p>
          <a:p>
            <a:pPr indent="-306000" lvl="0" marL="342900" rtl="0" algn="l">
              <a:spcBef>
                <a:spcPts val="1080"/>
              </a:spcBef>
              <a:spcAft>
                <a:spcPts val="0"/>
              </a:spcAft>
              <a:buSzPts val="1680"/>
              <a:buChar char="◈"/>
            </a:pPr>
            <a:r>
              <a:rPr lang="en-IE" sz="2400">
                <a:solidFill>
                  <a:srgbClr val="DADADA"/>
                </a:solidFill>
              </a:rPr>
              <a:t>Indentation is key to how python works with statements</a:t>
            </a:r>
            <a:endParaRPr/>
          </a:p>
        </p:txBody>
      </p:sp>
      <p:pic>
        <p:nvPicPr>
          <p:cNvPr id="222" name="Google Shape;222;p8"/>
          <p:cNvPicPr preferRelativeResize="0"/>
          <p:nvPr/>
        </p:nvPicPr>
        <p:blipFill rotWithShape="1">
          <a:blip r:embed="rId4">
            <a:alphaModFix/>
          </a:blip>
          <a:srcRect b="0" l="0" r="0" t="0"/>
          <a:stretch/>
        </p:blipFill>
        <p:spPr>
          <a:xfrm>
            <a:off x="4906339" y="1477855"/>
            <a:ext cx="6642193" cy="39022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28" name="Google Shape;228;p9"/>
          <p:cNvSpPr txBox="1"/>
          <p:nvPr>
            <p:ph type="title"/>
          </p:nvPr>
        </p:nvSpPr>
        <p:spPr>
          <a:xfrm>
            <a:off x="913795" y="609600"/>
            <a:ext cx="10353762" cy="11647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IE"/>
              <a:t>What is happening?</a:t>
            </a:r>
            <a:endParaRPr/>
          </a:p>
        </p:txBody>
      </p:sp>
      <p:pic>
        <p:nvPicPr>
          <p:cNvPr id="229" name="Google Shape;229;p9"/>
          <p:cNvPicPr preferRelativeResize="0"/>
          <p:nvPr/>
        </p:nvPicPr>
        <p:blipFill rotWithShape="1">
          <a:blip r:embed="rId4">
            <a:alphaModFix/>
          </a:blip>
          <a:srcRect b="0" l="798" r="616" t="2669"/>
          <a:stretch/>
        </p:blipFill>
        <p:spPr>
          <a:xfrm>
            <a:off x="-1" y="2046514"/>
            <a:ext cx="12192001" cy="4811485"/>
          </a:xfrm>
          <a:prstGeom prst="rect">
            <a:avLst/>
          </a:prstGeom>
          <a:noFill/>
          <a:ln>
            <a:noFill/>
          </a:ln>
        </p:spPr>
      </p:pic>
      <p:sp>
        <p:nvSpPr>
          <p:cNvPr id="230" name="Google Shape;230;p9"/>
          <p:cNvSpPr txBox="1"/>
          <p:nvPr>
            <p:ph idx="1" type="body"/>
          </p:nvPr>
        </p:nvSpPr>
        <p:spPr>
          <a:xfrm>
            <a:off x="1235528" y="2481943"/>
            <a:ext cx="9710296" cy="33092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42900" lvl="0" marL="342900" rtl="0" algn="l">
              <a:spcBef>
                <a:spcPts val="0"/>
              </a:spcBef>
              <a:spcAft>
                <a:spcPts val="0"/>
              </a:spcAft>
              <a:buSzPts val="2000"/>
              <a:buChar char="◈"/>
            </a:pPr>
            <a:r>
              <a:rPr lang="en-IE"/>
              <a:t>The program will run as normal until it comes to the if statement.</a:t>
            </a:r>
            <a:endParaRPr/>
          </a:p>
          <a:p>
            <a:pPr indent="-342900" lvl="0" marL="342900" rtl="0" algn="l">
              <a:spcBef>
                <a:spcPts val="1000"/>
              </a:spcBef>
              <a:spcAft>
                <a:spcPts val="0"/>
              </a:spcAft>
              <a:buSzPts val="2000"/>
              <a:buChar char="◈"/>
            </a:pPr>
            <a:r>
              <a:rPr lang="en-IE"/>
              <a:t>It will evaluate if the statement is true or false.</a:t>
            </a:r>
            <a:endParaRPr/>
          </a:p>
          <a:p>
            <a:pPr indent="-342900" lvl="0" marL="342900" rtl="0" algn="l">
              <a:spcBef>
                <a:spcPts val="1000"/>
              </a:spcBef>
              <a:spcAft>
                <a:spcPts val="0"/>
              </a:spcAft>
              <a:buSzPts val="2000"/>
              <a:buChar char="◈"/>
            </a:pPr>
            <a:r>
              <a:rPr lang="en-IE"/>
              <a:t>If the statement is true, the program will execute the indented code block</a:t>
            </a:r>
            <a:endParaRPr/>
          </a:p>
          <a:p>
            <a:pPr indent="-306000" lvl="0" marL="342900" rtl="0" algn="l">
              <a:spcBef>
                <a:spcPts val="400"/>
              </a:spcBef>
              <a:spcAft>
                <a:spcPts val="0"/>
              </a:spcAft>
              <a:buSzPts val="1400"/>
              <a:buChar char="◈"/>
            </a:pPr>
            <a:r>
              <a:rPr lang="en-IE">
                <a:latin typeface="Lustria"/>
                <a:ea typeface="Lustria"/>
                <a:cs typeface="Lustria"/>
                <a:sym typeface="Lustria"/>
              </a:rPr>
              <a:t>if age &gt;= 17: </a:t>
            </a:r>
            <a:r>
              <a:rPr lang="en-IE">
                <a:solidFill>
                  <a:srgbClr val="E88663"/>
                </a:solidFill>
                <a:latin typeface="Lustria"/>
                <a:ea typeface="Lustria"/>
                <a:cs typeface="Lustria"/>
                <a:sym typeface="Lustria"/>
              </a:rPr>
              <a:t>(Conditional If Statement)</a:t>
            </a:r>
            <a:endParaRPr/>
          </a:p>
          <a:p>
            <a:pPr indent="-306000" lvl="0" marL="342900" rtl="0" algn="l">
              <a:spcBef>
                <a:spcPts val="1000"/>
              </a:spcBef>
              <a:spcAft>
                <a:spcPts val="0"/>
              </a:spcAft>
              <a:buSzPts val="1400"/>
              <a:buChar char="◈"/>
            </a:pPr>
            <a:r>
              <a:rPr lang="en-IE">
                <a:latin typeface="Lustria"/>
                <a:ea typeface="Lustria"/>
                <a:cs typeface="Lustria"/>
                <a:sym typeface="Lustria"/>
              </a:rPr>
              <a:t>  	print("You are eligible to apply for a driver's licence.") </a:t>
            </a:r>
            <a:r>
              <a:rPr lang="en-IE">
                <a:solidFill>
                  <a:srgbClr val="92D050"/>
                </a:solidFill>
                <a:latin typeface="Lustria"/>
                <a:ea typeface="Lustria"/>
                <a:cs typeface="Lustria"/>
                <a:sym typeface="Lustria"/>
              </a:rPr>
              <a:t>(Code that runs if statement is true)</a:t>
            </a:r>
            <a:endParaRPr/>
          </a:p>
          <a:p>
            <a:pPr indent="-342900" lvl="0" marL="342900" rtl="0" algn="l">
              <a:spcBef>
                <a:spcPts val="1600"/>
              </a:spcBef>
              <a:spcAft>
                <a:spcPts val="0"/>
              </a:spcAft>
              <a:buSzPts val="2000"/>
              <a:buChar char="◈"/>
            </a:pPr>
            <a:r>
              <a:rPr lang="en-IE"/>
              <a:t>The indented code block will execute only if the conditional if statement evaluates to true. If the if statement evaluates to false, the code block will be ignored.</a:t>
            </a:r>
            <a:endParaRPr/>
          </a:p>
          <a:p>
            <a:pPr indent="-215900" lvl="0" marL="342900" rtl="0" algn="l">
              <a:spcBef>
                <a:spcPts val="1000"/>
              </a:spcBef>
              <a:spcAft>
                <a:spcPts val="0"/>
              </a:spcAft>
              <a:buSzPts val="2000"/>
              <a:buNone/>
            </a:pPr>
            <a:r>
              <a:t/>
            </a:r>
            <a:endParaRPr/>
          </a:p>
          <a:p>
            <a:pPr indent="-217100" lvl="0" marL="342900" rtl="0" algn="l">
              <a:spcBef>
                <a:spcPts val="400"/>
              </a:spcBef>
              <a:spcAft>
                <a:spcPts val="0"/>
              </a:spcAft>
              <a:buSzPts val="1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2023-05-05T08:23:56Z</dcterms:created>
  <dc:creator>Jim Finn</dc:creator>
</cp:coreProperties>
</file>